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6858000" cx="12192000"/>
  <p:notesSz cx="6858000" cy="9144000"/>
  <p:embeddedFontLst>
    <p:embeddedFont>
      <p:font typeface="Cambria Math"/>
      <p:regular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1" roundtripDataSignature="AMtx7mgvxbzfh95oDaRbkQEQDBv3nV5w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D20D18-3A2A-4B8E-952F-16E9D9733124}">
  <a:tblStyle styleId="{E0D20D18-3A2A-4B8E-952F-16E9D973312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font>
          <a:latin typeface="Calibri"/>
          <a:ea typeface="Calibri"/>
          <a:cs typeface="Calibri"/>
        </a:font>
        <a:schemeClr val="lt1"/>
      </a:tcTxStyle>
      <a:tcStyle>
        <a:fill>
          <a:solidFill>
            <a:schemeClr val="dk1"/>
          </a:solidFill>
        </a:fill>
      </a:tcStyle>
    </a:lastCol>
    <a:firstCol>
      <a:tcTxStyle b="on" i="off">
        <a:font>
          <a:latin typeface="Calibri"/>
          <a:ea typeface="Calibri"/>
          <a:cs typeface="Calibri"/>
        </a:font>
        <a:schemeClr val="lt1"/>
      </a:tcTxStyle>
      <a:tcStyle>
        <a:fill>
          <a:solidFill>
            <a:schemeClr val="dk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a:neCell>
    <a:nwCell>
      <a:tcTxStyle/>
    </a:nwCell>
  </a:tblStyle>
  <a:tblStyle styleId="{96973AC6-D7D6-40C0-AFF9-10BF2748146D}"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D76BB46-5D0E-4B73-BAF3-2709285E68D6}"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customschemas.google.com/relationships/presentationmetadata" Target="metadata"/><Relationship Id="rId70" Type="http://schemas.openxmlformats.org/officeDocument/2006/relationships/font" Target="fonts/CambriaMath-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Hello everyone and welcome to Group 12’s final project presentation.  </a:t>
            </a:r>
            <a:endParaRPr/>
          </a:p>
          <a:p>
            <a:pPr indent="0" lvl="0" marL="0" rtl="0" algn="l">
              <a:spcBef>
                <a:spcPts val="0"/>
              </a:spcBef>
              <a:spcAft>
                <a:spcPts val="0"/>
              </a:spcAft>
              <a:buNone/>
            </a:pPr>
            <a:r>
              <a:rPr lang="en-US"/>
              <a:t>Our project is 3D printing by selective laser sintering.  </a:t>
            </a:r>
            <a:endParaRPr/>
          </a:p>
          <a:p>
            <a:pPr indent="0" lvl="0" marL="0" rtl="0" algn="l">
              <a:spcBef>
                <a:spcPts val="0"/>
              </a:spcBef>
              <a:spcAft>
                <a:spcPts val="0"/>
              </a:spcAft>
              <a:buNone/>
            </a:pPr>
            <a:r>
              <a:rPr lang="en-US"/>
              <a:t>The members of group 12 are Luis Carrillo, Michael McMahon, Michael Rogatinsky, and Daniel Valledor.</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17" name="Google Shape;31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design of the laser module and material will be discussed.</a:t>
            </a:r>
            <a:endParaRPr/>
          </a:p>
        </p:txBody>
      </p:sp>
      <p:sp>
        <p:nvSpPr>
          <p:cNvPr id="330" name="Google Shape;33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 conceptual layout of the laser module.  </a:t>
            </a:r>
            <a:endParaRPr/>
          </a:p>
          <a:p>
            <a:pPr indent="0" lvl="0" marL="0" rtl="0" algn="l">
              <a:spcBef>
                <a:spcPts val="0"/>
              </a:spcBef>
              <a:spcAft>
                <a:spcPts val="0"/>
              </a:spcAft>
              <a:buNone/>
            </a:pPr>
            <a:r>
              <a:rPr lang="en-US"/>
              <a:t>It will scan across the powder bed, attached to an x-y scanning system.</a:t>
            </a:r>
            <a:endParaRPr/>
          </a:p>
          <a:p>
            <a:pPr indent="0" lvl="0" marL="0" rtl="0" algn="l">
              <a:spcBef>
                <a:spcPts val="0"/>
              </a:spcBef>
              <a:spcAft>
                <a:spcPts val="0"/>
              </a:spcAft>
              <a:buNone/>
            </a:pPr>
            <a:r>
              <a:rPr lang="en-US"/>
              <a:t>The figure to the right illustrates the inside of the laser module.</a:t>
            </a:r>
            <a:endParaRPr/>
          </a:p>
          <a:p>
            <a:pPr indent="0" lvl="0" marL="0" rtl="0" algn="l">
              <a:spcBef>
                <a:spcPts val="0"/>
              </a:spcBef>
              <a:spcAft>
                <a:spcPts val="0"/>
              </a:spcAft>
              <a:buNone/>
            </a:pPr>
            <a:r>
              <a:rPr lang="en-US"/>
              <a:t>Light from the high power laser diode will be divergent and astigmatic.</a:t>
            </a:r>
            <a:endParaRPr/>
          </a:p>
          <a:p>
            <a:pPr indent="0" lvl="0" marL="0" rtl="0" algn="l">
              <a:spcBef>
                <a:spcPts val="0"/>
              </a:spcBef>
              <a:spcAft>
                <a:spcPts val="0"/>
              </a:spcAft>
              <a:buNone/>
            </a:pPr>
            <a:r>
              <a:rPr lang="en-US"/>
              <a:t>This light will need to be shaped, collimated, and focused to the specfied spot size.</a:t>
            </a:r>
            <a:endParaRPr/>
          </a:p>
          <a:p>
            <a:pPr indent="0" lvl="0" marL="0" rtl="0" algn="l">
              <a:spcBef>
                <a:spcPts val="0"/>
              </a:spcBef>
              <a:spcAft>
                <a:spcPts val="0"/>
              </a:spcAft>
              <a:buNone/>
            </a:pPr>
            <a:r>
              <a:rPr lang="en-US"/>
              <a:t>Beam shaping will be achieved by a cylindrical lens pair; one for the fast axis and one for the slow axis.</a:t>
            </a:r>
            <a:endParaRPr/>
          </a:p>
          <a:p>
            <a:pPr indent="0" lvl="0" marL="0" rtl="0" algn="l">
              <a:spcBef>
                <a:spcPts val="0"/>
              </a:spcBef>
              <a:spcAft>
                <a:spcPts val="0"/>
              </a:spcAft>
              <a:buNone/>
            </a:pPr>
            <a:r>
              <a:rPr lang="en-US"/>
              <a:t>After the cylindrical lens pair, the light will be collimated and ideally circular, which will then be focused by a plano-convex lens onto the powder bed below. </a:t>
            </a:r>
            <a:endParaRPr/>
          </a:p>
        </p:txBody>
      </p:sp>
      <p:sp>
        <p:nvSpPr>
          <p:cNvPr id="342" name="Google Shape;34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correctly shape the beam, a value 'Delta' is used.  </a:t>
            </a:r>
            <a:endParaRPr/>
          </a:p>
          <a:p>
            <a:pPr indent="0" lvl="0" marL="0" rtl="0" algn="l">
              <a:spcBef>
                <a:spcPts val="0"/>
              </a:spcBef>
              <a:spcAft>
                <a:spcPts val="0"/>
              </a:spcAft>
              <a:buNone/>
            </a:pPr>
            <a:r>
              <a:rPr lang="en-US"/>
              <a:t>This value is the ratio between the fast and slow axes.</a:t>
            </a:r>
            <a:endParaRPr/>
          </a:p>
          <a:p>
            <a:pPr indent="0" lvl="0" marL="0" rtl="0" algn="l">
              <a:spcBef>
                <a:spcPts val="0"/>
              </a:spcBef>
              <a:spcAft>
                <a:spcPts val="0"/>
              </a:spcAft>
              <a:buNone/>
            </a:pPr>
            <a:r>
              <a:rPr lang="en-US"/>
              <a:t>The Osram PLPT9 laser diode is a 5W blue laser diode which is well suited for use in an SLS printer.</a:t>
            </a:r>
            <a:endParaRPr/>
          </a:p>
          <a:p>
            <a:pPr indent="0" lvl="0" marL="0" rtl="0" algn="l">
              <a:spcBef>
                <a:spcPts val="0"/>
              </a:spcBef>
              <a:spcAft>
                <a:spcPts val="0"/>
              </a:spcAft>
              <a:buNone/>
            </a:pPr>
            <a:r>
              <a:rPr lang="en-US"/>
              <a:t>It has a full-angle divergence of 49 degrees and 9 degrees along the fast and slow axes respectively.</a:t>
            </a:r>
            <a:endParaRPr/>
          </a:p>
          <a:p>
            <a:pPr indent="0" lvl="0" marL="0" rtl="0" algn="l">
              <a:spcBef>
                <a:spcPts val="0"/>
              </a:spcBef>
              <a:spcAft>
                <a:spcPts val="0"/>
              </a:spcAft>
              <a:buNone/>
            </a:pPr>
            <a:r>
              <a:rPr lang="en-US"/>
              <a:t>This results in a delta of 5.44.  </a:t>
            </a:r>
            <a:endParaRPr/>
          </a:p>
          <a:p>
            <a:pPr indent="0" lvl="0" marL="0" rtl="0" algn="l">
              <a:spcBef>
                <a:spcPts val="0"/>
              </a:spcBef>
              <a:spcAft>
                <a:spcPts val="0"/>
              </a:spcAft>
              <a:buNone/>
            </a:pPr>
            <a:r>
              <a:rPr lang="en-US"/>
              <a:t>Through careful part selection, two cylindrical lenses were chosen.</a:t>
            </a:r>
            <a:endParaRPr/>
          </a:p>
          <a:p>
            <a:pPr indent="0" lvl="0" marL="0" rtl="0" algn="l">
              <a:spcBef>
                <a:spcPts val="0"/>
              </a:spcBef>
              <a:spcAft>
                <a:spcPts val="0"/>
              </a:spcAft>
              <a:buNone/>
            </a:pPr>
            <a:r>
              <a:rPr lang="en-US"/>
              <a:t>The delta of the two cylindrical lenses is 5.67, which is very close to the ideal delta.</a:t>
            </a:r>
            <a:endParaRPr/>
          </a:p>
          <a:p>
            <a:pPr indent="0" lvl="0" marL="0" rtl="0" algn="l">
              <a:spcBef>
                <a:spcPts val="0"/>
              </a:spcBef>
              <a:spcAft>
                <a:spcPts val="0"/>
              </a:spcAft>
              <a:buNone/>
            </a:pPr>
            <a:r>
              <a:rPr lang="en-US"/>
              <a:t>Using these cylindrical lenses, the beam shape is nearly circular at the surface of the plano-convex lens, with an eccentricity of 0.02.  </a:t>
            </a:r>
            <a:endParaRPr/>
          </a:p>
          <a:p>
            <a:pPr indent="0" lvl="0" marL="0" rtl="0" algn="l">
              <a:spcBef>
                <a:spcPts val="0"/>
              </a:spcBef>
              <a:spcAft>
                <a:spcPts val="0"/>
              </a:spcAft>
              <a:buNone/>
            </a:pPr>
            <a:r>
              <a:rPr lang="en-US"/>
              <a:t>The minimum spot size is calculated as 12 microns, and the distance from the selected plano-convex lens to the required spot size is around 67.5 mm.</a:t>
            </a:r>
            <a:endParaRPr/>
          </a:p>
        </p:txBody>
      </p:sp>
      <p:sp>
        <p:nvSpPr>
          <p:cNvPr id="394" name="Google Shape;39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Zemax was used to simulate the optical system and optimize distances between lenses.</a:t>
            </a:r>
            <a:endParaRPr/>
          </a:p>
          <a:p>
            <a:pPr indent="0" lvl="0" marL="0" rtl="0" algn="l">
              <a:spcBef>
                <a:spcPts val="0"/>
              </a:spcBef>
              <a:spcAft>
                <a:spcPts val="0"/>
              </a:spcAft>
              <a:buNone/>
            </a:pPr>
            <a:r>
              <a:rPr lang="en-US"/>
              <a:t>The layout is shown below with all values measured in millimeters.</a:t>
            </a:r>
            <a:endParaRPr/>
          </a:p>
          <a:p>
            <a:pPr indent="0" lvl="0" marL="0" rtl="0" algn="l">
              <a:spcBef>
                <a:spcPts val="0"/>
              </a:spcBef>
              <a:spcAft>
                <a:spcPts val="0"/>
              </a:spcAft>
              <a:buNone/>
            </a:pPr>
            <a:r>
              <a:rPr lang="en-US"/>
              <a:t>The inset figure shows focusing of the fast axis and slow axis. </a:t>
            </a:r>
            <a:endParaRPr/>
          </a:p>
        </p:txBody>
      </p:sp>
      <p:sp>
        <p:nvSpPr>
          <p:cNvPr id="429" name="Google Shape;42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The laser module design focused on satisfying four constraints: it must be able to thermally regulate the laser diode; it must have tight tolerances to securely and accurately mount lenses; it must be lightweight, and it must protect the lenses from dust and the surrounding printing environment.  Thermal regulation was satisfied by mechanically setting the laser diode in a copper module.  Tight tolerance was achieved by using a 3D printer to print multiple copies of the mount with slightly different dimensions.  The lightweight and protective nature of the module came from the enclosed design of the module as well as the material used to print the module, which was PLA.  </a:t>
            </a:r>
            <a:endParaRPr/>
          </a:p>
        </p:txBody>
      </p:sp>
      <p:sp>
        <p:nvSpPr>
          <p:cNvPr id="481" name="Google Shape;48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Because SLS printing traditionally uses powders that cost hundreds of dollars, we had to find a suitable powder.  Characteristics of suitable powders include absorption around the lasing wavelength of 447 nm with a small range of particle sizes.  The average particle size should be four or five times smaller than our spot size.  Affordable candidates for our printer included raspberry tea mix, pink confectioner’s sugar, granulated sugar, and granulated wax.</a:t>
            </a:r>
            <a:endParaRPr/>
          </a:p>
        </p:txBody>
      </p:sp>
      <p:sp>
        <p:nvSpPr>
          <p:cNvPr id="512" name="Google Shape;51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38" name="Google Shape;53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49" name="Google Shape;54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66" name="Google Shape;5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DCDDDE"/>
              </a:buClr>
              <a:buSzPts val="1200"/>
              <a:buFont typeface="Arial"/>
              <a:buNone/>
            </a:pPr>
            <a:r>
              <a:rPr b="0" i="0" lang="en-US">
                <a:solidFill>
                  <a:srgbClr val="DCDDDE"/>
                </a:solidFill>
                <a:latin typeface="Arial"/>
                <a:ea typeface="Arial"/>
                <a:cs typeface="Arial"/>
                <a:sym typeface="Arial"/>
              </a:rPr>
              <a:t>For those unaware, Selective Laser Sintering is a 3D manufacturing technology which uses a focused laser to deliver thermal energy via absorption to a bed of powder. </a:t>
            </a:r>
            <a:endParaRPr/>
          </a:p>
          <a:p>
            <a:pPr indent="0" lvl="0" marL="0" rtl="0" algn="l">
              <a:spcBef>
                <a:spcPts val="0"/>
              </a:spcBef>
              <a:spcAft>
                <a:spcPts val="0"/>
              </a:spcAft>
              <a:buClr>
                <a:srgbClr val="DCDDDE"/>
              </a:buClr>
              <a:buSzPts val="1200"/>
              <a:buFont typeface="Arial"/>
              <a:buNone/>
            </a:pPr>
            <a:r>
              <a:rPr b="0" i="0" lang="en-US">
                <a:solidFill>
                  <a:srgbClr val="DCDDDE"/>
                </a:solidFill>
                <a:latin typeface="Arial"/>
                <a:ea typeface="Arial"/>
                <a:cs typeface="Arial"/>
                <a:sym typeface="Arial"/>
              </a:rPr>
              <a:t>The thermal energy fuses the powder particles together.</a:t>
            </a:r>
            <a:endParaRPr/>
          </a:p>
          <a:p>
            <a:pPr indent="0" lvl="0" marL="0" rtl="0" algn="l">
              <a:spcBef>
                <a:spcPts val="0"/>
              </a:spcBef>
              <a:spcAft>
                <a:spcPts val="0"/>
              </a:spcAft>
              <a:buClr>
                <a:srgbClr val="DCDDDE"/>
              </a:buClr>
              <a:buSzPts val="1200"/>
              <a:buFont typeface="Arial"/>
              <a:buNone/>
            </a:pPr>
            <a:r>
              <a:rPr b="0" i="0" lang="en-US">
                <a:solidFill>
                  <a:srgbClr val="DCDDDE"/>
                </a:solidFill>
                <a:latin typeface="Arial"/>
                <a:ea typeface="Arial"/>
                <a:cs typeface="Arial"/>
                <a:sym typeface="Arial"/>
              </a:rPr>
              <a:t>This fusion process is called sintering and is similar to melting.  </a:t>
            </a:r>
            <a:endParaRPr/>
          </a:p>
          <a:p>
            <a:pPr indent="0" lvl="0" marL="0" rtl="0" algn="l">
              <a:spcBef>
                <a:spcPts val="0"/>
              </a:spcBef>
              <a:spcAft>
                <a:spcPts val="0"/>
              </a:spcAft>
              <a:buClr>
                <a:schemeClr val="dk1"/>
              </a:buClr>
              <a:buSzPts val="1200"/>
              <a:buFont typeface="Calibri"/>
              <a:buNone/>
            </a:pPr>
            <a:r>
              <a:t/>
            </a:r>
            <a:endParaRPr b="0" i="0">
              <a:solidFill>
                <a:srgbClr val="DCDDDE"/>
              </a:solidFill>
              <a:latin typeface="Arial"/>
              <a:ea typeface="Arial"/>
              <a:cs typeface="Arial"/>
              <a:sym typeface="Arial"/>
            </a:endParaRPr>
          </a:p>
          <a:p>
            <a:pPr indent="0" lvl="0" marL="0" rtl="0" algn="l">
              <a:spcBef>
                <a:spcPts val="0"/>
              </a:spcBef>
              <a:spcAft>
                <a:spcPts val="0"/>
              </a:spcAft>
              <a:buClr>
                <a:srgbClr val="DCDDDE"/>
              </a:buClr>
              <a:buSzPts val="1200"/>
              <a:buFont typeface="Arial"/>
              <a:buNone/>
            </a:pPr>
            <a:r>
              <a:rPr b="0" i="0" lang="en-US">
                <a:solidFill>
                  <a:srgbClr val="DCDDDE"/>
                </a:solidFill>
                <a:latin typeface="Arial"/>
                <a:ea typeface="Arial"/>
                <a:cs typeface="Arial"/>
                <a:sym typeface="Arial"/>
              </a:rPr>
              <a:t>To create 3D objects by sintering, a laser serially scans a pattern onto a bed of powder.  </a:t>
            </a:r>
            <a:endParaRPr/>
          </a:p>
          <a:p>
            <a:pPr indent="0" lvl="0" marL="0" rtl="0" algn="l">
              <a:spcBef>
                <a:spcPts val="0"/>
              </a:spcBef>
              <a:spcAft>
                <a:spcPts val="0"/>
              </a:spcAft>
              <a:buClr>
                <a:srgbClr val="DCDDDE"/>
              </a:buClr>
              <a:buSzPts val="1200"/>
              <a:buFont typeface="Arial"/>
              <a:buNone/>
            </a:pPr>
            <a:r>
              <a:rPr b="0" i="0" lang="en-US">
                <a:solidFill>
                  <a:srgbClr val="DCDDDE"/>
                </a:solidFill>
                <a:latin typeface="Arial"/>
                <a:ea typeface="Arial"/>
                <a:cs typeface="Arial"/>
                <a:sym typeface="Arial"/>
              </a:rPr>
              <a:t>The powder is located on top of a build plate.</a:t>
            </a:r>
            <a:endParaRPr/>
          </a:p>
          <a:p>
            <a:pPr indent="0" lvl="0" marL="0" rtl="0" algn="l">
              <a:spcBef>
                <a:spcPts val="0"/>
              </a:spcBef>
              <a:spcAft>
                <a:spcPts val="0"/>
              </a:spcAft>
              <a:buClr>
                <a:srgbClr val="DCDDDE"/>
              </a:buClr>
              <a:buSzPts val="1200"/>
              <a:buFont typeface="Arial"/>
              <a:buNone/>
            </a:pPr>
            <a:r>
              <a:rPr b="0" i="0" lang="en-US">
                <a:solidFill>
                  <a:srgbClr val="DCDDDE"/>
                </a:solidFill>
                <a:latin typeface="Arial"/>
                <a:ea typeface="Arial"/>
                <a:cs typeface="Arial"/>
                <a:sym typeface="Arial"/>
              </a:rPr>
              <a:t>Once the laser is finished scanning, the build plate lowers, which rises the powder reservoir plate.</a:t>
            </a:r>
            <a:endParaRPr/>
          </a:p>
          <a:p>
            <a:pPr indent="0" lvl="0" marL="0" rtl="0" algn="l">
              <a:spcBef>
                <a:spcPts val="0"/>
              </a:spcBef>
              <a:spcAft>
                <a:spcPts val="0"/>
              </a:spcAft>
              <a:buClr>
                <a:srgbClr val="DCDDDE"/>
              </a:buClr>
              <a:buSzPts val="1200"/>
              <a:buFont typeface="Arial"/>
              <a:buNone/>
            </a:pPr>
            <a:r>
              <a:rPr b="0" i="0" lang="en-US">
                <a:solidFill>
                  <a:srgbClr val="DCDDDE"/>
                </a:solidFill>
                <a:latin typeface="Arial"/>
                <a:ea typeface="Arial"/>
                <a:cs typeface="Arial"/>
                <a:sym typeface="Arial"/>
              </a:rPr>
              <a:t>Then, a sweeping mechanism transfers powder from the reservoir to the build plate.</a:t>
            </a:r>
            <a:endParaRPr/>
          </a:p>
          <a:p>
            <a:pPr indent="0" lvl="0" marL="0" rtl="0" algn="l">
              <a:spcBef>
                <a:spcPts val="0"/>
              </a:spcBef>
              <a:spcAft>
                <a:spcPts val="0"/>
              </a:spcAft>
              <a:buClr>
                <a:srgbClr val="DCDDDE"/>
              </a:buClr>
              <a:buSzPts val="1200"/>
              <a:buFont typeface="Arial"/>
              <a:buNone/>
            </a:pPr>
            <a:r>
              <a:rPr b="0" i="0" lang="en-US">
                <a:solidFill>
                  <a:srgbClr val="DCDDDE"/>
                </a:solidFill>
                <a:latin typeface="Arial"/>
                <a:ea typeface="Arial"/>
                <a:cs typeface="Arial"/>
                <a:sym typeface="Arial"/>
              </a:rPr>
              <a:t>The laser scans the new layer of powder, and the process repeats until an object is formed. </a:t>
            </a:r>
            <a:endParaRPr/>
          </a:p>
        </p:txBody>
      </p:sp>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96" name="Google Shape;59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15" name="Google Shape;6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34" name="Google Shape;63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51" name="Google Shape;65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66" name="Google Shape;66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81" name="Google Shape;68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97" name="Google Shape;69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25" name="Google Shape;72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38" name="Google Shape;73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motivation to create an SLS printer is two-fold.</a:t>
            </a:r>
            <a:endParaRPr/>
          </a:p>
          <a:p>
            <a:pPr indent="0" lvl="0" marL="0" rtl="0" algn="l">
              <a:spcBef>
                <a:spcPts val="0"/>
              </a:spcBef>
              <a:spcAft>
                <a:spcPts val="0"/>
              </a:spcAft>
              <a:buClr>
                <a:schemeClr val="dk1"/>
              </a:buClr>
              <a:buSzPts val="1200"/>
              <a:buFont typeface="Calibri"/>
              <a:buNone/>
            </a:pPr>
            <a:r>
              <a:rPr lang="en-US"/>
              <a:t>First, SLS printers have much higher performance than traditional FDM printers.  </a:t>
            </a:r>
            <a:endParaRPr/>
          </a:p>
          <a:p>
            <a:pPr indent="0" lvl="0" marL="0" rtl="0" algn="l">
              <a:spcBef>
                <a:spcPts val="0"/>
              </a:spcBef>
              <a:spcAft>
                <a:spcPts val="0"/>
              </a:spcAft>
              <a:buClr>
                <a:schemeClr val="dk1"/>
              </a:buClr>
              <a:buSzPts val="1200"/>
              <a:buFont typeface="Calibri"/>
              <a:buNone/>
            </a:pPr>
            <a:r>
              <a:rPr lang="en-US"/>
              <a:t>SLS printers exhibit fantastic resolution that is limited only by particle size or the spot size of the laser.</a:t>
            </a:r>
            <a:endParaRPr/>
          </a:p>
          <a:p>
            <a:pPr indent="0" lvl="0" marL="0" rtl="0" algn="l">
              <a:spcBef>
                <a:spcPts val="0"/>
              </a:spcBef>
              <a:spcAft>
                <a:spcPts val="0"/>
              </a:spcAft>
              <a:buClr>
                <a:schemeClr val="dk1"/>
              </a:buClr>
              <a:buSzPts val="1200"/>
              <a:buFont typeface="Calibri"/>
              <a:buNone/>
            </a:pPr>
            <a:r>
              <a:rPr lang="en-US"/>
              <a:t>The process is also inherently self supporting, as the sintered parts use the powder around them as supports.</a:t>
            </a:r>
            <a:endParaRPr/>
          </a:p>
          <a:p>
            <a:pPr indent="0" lvl="0" marL="0" rtl="0" algn="l">
              <a:spcBef>
                <a:spcPts val="0"/>
              </a:spcBef>
              <a:spcAft>
                <a:spcPts val="0"/>
              </a:spcAft>
              <a:buClr>
                <a:schemeClr val="dk1"/>
              </a:buClr>
              <a:buSzPts val="1200"/>
              <a:buFont typeface="Calibri"/>
              <a:buNone/>
            </a:pPr>
            <a:r>
              <a:rPr lang="en-US"/>
              <a:t>SLS printers also can sinter many types of materials, such as carbon fiber, glass, and other ceramics,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Second, our motivation comes from the fact that the market is not yet on a hobbyist or enthusiast level.  </a:t>
            </a:r>
            <a:endParaRPr/>
          </a:p>
          <a:p>
            <a:pPr indent="0" lvl="0" marL="0" rtl="0" algn="l">
              <a:spcBef>
                <a:spcPts val="0"/>
              </a:spcBef>
              <a:spcAft>
                <a:spcPts val="0"/>
              </a:spcAft>
              <a:buClr>
                <a:schemeClr val="dk1"/>
              </a:buClr>
              <a:buSzPts val="1200"/>
              <a:buFont typeface="Calibri"/>
              <a:buNone/>
            </a:pPr>
            <a:r>
              <a:rPr lang="en-US"/>
              <a:t>The cheapest SLS printers still cost nearly $20,000. </a:t>
            </a:r>
            <a:endParaRPr/>
          </a:p>
        </p:txBody>
      </p:sp>
      <p:sp>
        <p:nvSpPr>
          <p:cNvPr id="114" name="Google Shape;11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“initial processor comparison discussed later”</a:t>
            </a:r>
            <a:endParaRPr/>
          </a:p>
        </p:txBody>
      </p:sp>
      <p:sp>
        <p:nvSpPr>
          <p:cNvPr id="764" name="Google Shape;76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if those issues weren’t enough, we actually found out that g-code has some redundant commands; like linear movements, diagonal movements, and arcs.</a:t>
            </a:r>
            <a:endParaRPr/>
          </a:p>
          <a:p>
            <a:pPr indent="0" lvl="0" marL="0" rtl="0" algn="l">
              <a:spcBef>
                <a:spcPts val="0"/>
              </a:spcBef>
              <a:spcAft>
                <a:spcPts val="0"/>
              </a:spcAft>
              <a:buNone/>
            </a:pPr>
            <a:r>
              <a:rPr lang="en-US"/>
              <a:t>Because of that, different slicers can render the same model differently, and if we want our printer to work: we would have to support ALL of those commands in the firmware.</a:t>
            </a:r>
            <a:endParaRPr/>
          </a:p>
        </p:txBody>
      </p:sp>
      <p:sp>
        <p:nvSpPr>
          <p:cNvPr id="778" name="Google Shape;77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any of that can happen though, the gcode needs to be generated, and doing that for an sls printer is not so straight forward.</a:t>
            </a:r>
            <a:endParaRPr/>
          </a:p>
          <a:p>
            <a:pPr indent="0" lvl="0" marL="0" rtl="0" algn="l">
              <a:spcBef>
                <a:spcPts val="0"/>
              </a:spcBef>
              <a:spcAft>
                <a:spcPts val="0"/>
              </a:spcAft>
              <a:buNone/>
            </a:pPr>
            <a:r>
              <a:rPr lang="en-US"/>
              <a:t>In our testing, we found that most slicers are made for FDM or SLA (resin) 3d printers; this makes sense because most printers on the market use these printing methods, but it also means that like the firmware, our slicer would not be readily compatible with our printer.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fix this, we developed a gcode post processing script to convert gcode made for fdm/sla printers to gcode that would work for our sls printer. To do this it had to make a few modifications including adjusting the laser power for print and travel movements, adding material in between layers, and adjusting the speed and power in tandem for optimal sintering.</a:t>
            </a:r>
            <a:endParaRPr/>
          </a:p>
        </p:txBody>
      </p:sp>
      <p:sp>
        <p:nvSpPr>
          <p:cNvPr id="842" name="Google Shape;84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56" name="Google Shape;85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2" name="Google Shape;88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highlight>
                  <a:srgbClr val="FFFF00"/>
                </a:highlight>
              </a:rPr>
              <a:t>Real PCB and what was done to verify the PCB</a:t>
            </a:r>
            <a:endParaRPr/>
          </a:p>
          <a:p>
            <a:pPr indent="0" lvl="0" marL="0" rtl="0" algn="l">
              <a:spcBef>
                <a:spcPts val="0"/>
              </a:spcBef>
              <a:spcAft>
                <a:spcPts val="0"/>
              </a:spcAft>
              <a:buNone/>
            </a:pPr>
            <a:r>
              <a:t/>
            </a:r>
            <a:endParaRPr/>
          </a:p>
        </p:txBody>
      </p:sp>
      <p:sp>
        <p:nvSpPr>
          <p:cNvPr id="896" name="Google Shape;89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Cambria"/>
                <a:ea typeface="Cambria"/>
                <a:cs typeface="Cambria"/>
                <a:sym typeface="Cambria"/>
              </a:rPr>
              <a:t>AC/DC Converter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Design requirements</a:t>
            </a:r>
            <a:endParaRPr/>
          </a:p>
          <a:p>
            <a:pPr indent="0" lvl="0" marL="0" rtl="0" algn="l">
              <a:spcBef>
                <a:spcPts val="0"/>
              </a:spcBef>
              <a:spcAft>
                <a:spcPts val="0"/>
              </a:spcAft>
              <a:buNone/>
            </a:pPr>
            <a:r>
              <a:rPr lang="en-US">
                <a:latin typeface="Cambria"/>
                <a:ea typeface="Cambria"/>
                <a:cs typeface="Cambria"/>
                <a:sym typeface="Cambria"/>
              </a:rPr>
              <a:t>Transformer – Bridge – Capacitor</a:t>
            </a:r>
            <a:endParaRPr/>
          </a:p>
          <a:p>
            <a:pPr indent="0" lvl="0" marL="0" rtl="0" algn="l">
              <a:spcBef>
                <a:spcPts val="0"/>
              </a:spcBef>
              <a:spcAft>
                <a:spcPts val="0"/>
              </a:spcAft>
              <a:buNone/>
            </a:pPr>
            <a:r>
              <a:rPr lang="en-US">
                <a:latin typeface="Cambria"/>
                <a:ea typeface="Cambria"/>
                <a:cs typeface="Cambria"/>
                <a:sym typeface="Cambria"/>
              </a:rPr>
              <a:t>Fuse, switch, fan</a:t>
            </a:r>
            <a:endParaRPr/>
          </a:p>
          <a:p>
            <a:pPr indent="0" lvl="0" marL="0" rtl="0" algn="l">
              <a:spcBef>
                <a:spcPts val="0"/>
              </a:spcBef>
              <a:spcAft>
                <a:spcPts val="0"/>
              </a:spcAft>
              <a:buNone/>
            </a:pPr>
            <a:r>
              <a:rPr lang="en-US">
                <a:latin typeface="Cambria"/>
                <a:ea typeface="Cambria"/>
                <a:cs typeface="Cambria"/>
                <a:sym typeface="Cambria"/>
              </a:rPr>
              <a:t>60hz transformer over flyback</a:t>
            </a:r>
            <a:br>
              <a:rPr lang="en-US">
                <a:latin typeface="Cambria"/>
                <a:ea typeface="Cambria"/>
                <a:cs typeface="Cambria"/>
                <a:sym typeface="Cambria"/>
              </a:rPr>
            </a:br>
            <a:r>
              <a:rPr lang="en-US">
                <a:latin typeface="Cambria"/>
                <a:ea typeface="Cambria"/>
                <a:cs typeface="Cambria"/>
                <a:sym typeface="Cambria"/>
              </a:rPr>
              <a:t>simplicity, availability, cost</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9V Regulator (x5)</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6V Regulator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 soft start)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5V Regulator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Clr>
                <a:schemeClr val="dk1"/>
              </a:buClr>
              <a:buSzPts val="1200"/>
              <a:buFont typeface="Calibri"/>
              <a:buNone/>
            </a:pPr>
            <a:r>
              <a:t/>
            </a:r>
            <a:endParaRPr/>
          </a:p>
        </p:txBody>
      </p:sp>
      <p:sp>
        <p:nvSpPr>
          <p:cNvPr id="910" name="Google Shape;91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create the SLS printer, we will need to create a smooth powder delivery system, an accurate x-y scanning system, a stable laser module and driver, a power supply, have robust firmware, all while ensuring the safety of its users.</a:t>
            </a:r>
            <a:endParaRPr/>
          </a:p>
          <a:p>
            <a:pPr indent="0" lvl="0" marL="0" rtl="0" algn="l">
              <a:spcBef>
                <a:spcPts val="0"/>
              </a:spcBef>
              <a:spcAft>
                <a:spcPts val="0"/>
              </a:spcAft>
              <a:buNone/>
            </a:pPr>
            <a:r>
              <a:rPr lang="en-US"/>
              <a:t>Due to the high cost of SLS powders, we will also develop our own. </a:t>
            </a:r>
            <a:endParaRPr/>
          </a:p>
        </p:txBody>
      </p:sp>
      <p:sp>
        <p:nvSpPr>
          <p:cNvPr id="131" name="Google Shape;13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Cambria"/>
                <a:ea typeface="Cambria"/>
                <a:cs typeface="Cambria"/>
                <a:sym typeface="Cambria"/>
              </a:rPr>
              <a:t>AC/DC Converter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Design requirements</a:t>
            </a:r>
            <a:endParaRPr/>
          </a:p>
          <a:p>
            <a:pPr indent="0" lvl="0" marL="0" rtl="0" algn="l">
              <a:spcBef>
                <a:spcPts val="0"/>
              </a:spcBef>
              <a:spcAft>
                <a:spcPts val="0"/>
              </a:spcAft>
              <a:buNone/>
            </a:pPr>
            <a:r>
              <a:rPr lang="en-US">
                <a:latin typeface="Cambria"/>
                <a:ea typeface="Cambria"/>
                <a:cs typeface="Cambria"/>
                <a:sym typeface="Cambria"/>
              </a:rPr>
              <a:t>Transformer – Bridge – Capacitor</a:t>
            </a:r>
            <a:endParaRPr/>
          </a:p>
          <a:p>
            <a:pPr indent="0" lvl="0" marL="0" rtl="0" algn="l">
              <a:spcBef>
                <a:spcPts val="0"/>
              </a:spcBef>
              <a:spcAft>
                <a:spcPts val="0"/>
              </a:spcAft>
              <a:buNone/>
            </a:pPr>
            <a:r>
              <a:rPr lang="en-US">
                <a:latin typeface="Cambria"/>
                <a:ea typeface="Cambria"/>
                <a:cs typeface="Cambria"/>
                <a:sym typeface="Cambria"/>
              </a:rPr>
              <a:t>Fuse, switch, fan</a:t>
            </a:r>
            <a:endParaRPr/>
          </a:p>
          <a:p>
            <a:pPr indent="0" lvl="0" marL="0" rtl="0" algn="l">
              <a:spcBef>
                <a:spcPts val="0"/>
              </a:spcBef>
              <a:spcAft>
                <a:spcPts val="0"/>
              </a:spcAft>
              <a:buNone/>
            </a:pPr>
            <a:r>
              <a:rPr lang="en-US">
                <a:latin typeface="Cambria"/>
                <a:ea typeface="Cambria"/>
                <a:cs typeface="Cambria"/>
                <a:sym typeface="Cambria"/>
              </a:rPr>
              <a:t>60hz transformer over flyback</a:t>
            </a:r>
            <a:br>
              <a:rPr lang="en-US">
                <a:latin typeface="Cambria"/>
                <a:ea typeface="Cambria"/>
                <a:cs typeface="Cambria"/>
                <a:sym typeface="Cambria"/>
              </a:rPr>
            </a:br>
            <a:r>
              <a:rPr lang="en-US">
                <a:latin typeface="Cambria"/>
                <a:ea typeface="Cambria"/>
                <a:cs typeface="Cambria"/>
                <a:sym typeface="Cambria"/>
              </a:rPr>
              <a:t>simplicity, availability, cost</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9V Regulator (x5)</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6V Regulator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 soft start)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5V Regulator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Clr>
                <a:schemeClr val="dk1"/>
              </a:buClr>
              <a:buSzPts val="1200"/>
              <a:buFont typeface="Calibri"/>
              <a:buNone/>
            </a:pPr>
            <a:r>
              <a:t/>
            </a:r>
            <a:endParaRPr/>
          </a:p>
        </p:txBody>
      </p:sp>
      <p:sp>
        <p:nvSpPr>
          <p:cNvPr id="925" name="Google Shape;92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Cambria"/>
                <a:ea typeface="Cambria"/>
                <a:cs typeface="Cambria"/>
                <a:sym typeface="Cambria"/>
              </a:rPr>
              <a:t>AC/DC Converter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Design requirements</a:t>
            </a:r>
            <a:endParaRPr/>
          </a:p>
          <a:p>
            <a:pPr indent="0" lvl="0" marL="0" rtl="0" algn="l">
              <a:spcBef>
                <a:spcPts val="0"/>
              </a:spcBef>
              <a:spcAft>
                <a:spcPts val="0"/>
              </a:spcAft>
              <a:buNone/>
            </a:pPr>
            <a:r>
              <a:rPr lang="en-US">
                <a:latin typeface="Cambria"/>
                <a:ea typeface="Cambria"/>
                <a:cs typeface="Cambria"/>
                <a:sym typeface="Cambria"/>
              </a:rPr>
              <a:t>Transformer – Bridge – Capacitor</a:t>
            </a:r>
            <a:endParaRPr/>
          </a:p>
          <a:p>
            <a:pPr indent="0" lvl="0" marL="0" rtl="0" algn="l">
              <a:spcBef>
                <a:spcPts val="0"/>
              </a:spcBef>
              <a:spcAft>
                <a:spcPts val="0"/>
              </a:spcAft>
              <a:buNone/>
            </a:pPr>
            <a:r>
              <a:rPr lang="en-US">
                <a:latin typeface="Cambria"/>
                <a:ea typeface="Cambria"/>
                <a:cs typeface="Cambria"/>
                <a:sym typeface="Cambria"/>
              </a:rPr>
              <a:t>Fuse, switch, fan</a:t>
            </a:r>
            <a:endParaRPr/>
          </a:p>
          <a:p>
            <a:pPr indent="0" lvl="0" marL="0" rtl="0" algn="l">
              <a:spcBef>
                <a:spcPts val="0"/>
              </a:spcBef>
              <a:spcAft>
                <a:spcPts val="0"/>
              </a:spcAft>
              <a:buNone/>
            </a:pPr>
            <a:r>
              <a:rPr lang="en-US">
                <a:latin typeface="Cambria"/>
                <a:ea typeface="Cambria"/>
                <a:cs typeface="Cambria"/>
                <a:sym typeface="Cambria"/>
              </a:rPr>
              <a:t>60hz transformer over flyback</a:t>
            </a:r>
            <a:br>
              <a:rPr lang="en-US">
                <a:latin typeface="Cambria"/>
                <a:ea typeface="Cambria"/>
                <a:cs typeface="Cambria"/>
                <a:sym typeface="Cambria"/>
              </a:rPr>
            </a:br>
            <a:r>
              <a:rPr lang="en-US">
                <a:latin typeface="Cambria"/>
                <a:ea typeface="Cambria"/>
                <a:cs typeface="Cambria"/>
                <a:sym typeface="Cambria"/>
              </a:rPr>
              <a:t>simplicity, availability, cost</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9V Regulator (x5)</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6V Regulator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 soft start)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5V Regulator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Clr>
                <a:schemeClr val="dk1"/>
              </a:buClr>
              <a:buSzPts val="1200"/>
              <a:buFont typeface="Calibri"/>
              <a:buNone/>
            </a:pPr>
            <a:r>
              <a:t/>
            </a:r>
            <a:endParaRPr/>
          </a:p>
        </p:txBody>
      </p:sp>
      <p:sp>
        <p:nvSpPr>
          <p:cNvPr id="940" name="Google Shape;94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Cambria"/>
                <a:ea typeface="Cambria"/>
                <a:cs typeface="Cambria"/>
                <a:sym typeface="Cambria"/>
              </a:rPr>
              <a:t>AC/DC Converter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Design requirements</a:t>
            </a:r>
            <a:endParaRPr/>
          </a:p>
          <a:p>
            <a:pPr indent="0" lvl="0" marL="0" rtl="0" algn="l">
              <a:spcBef>
                <a:spcPts val="0"/>
              </a:spcBef>
              <a:spcAft>
                <a:spcPts val="0"/>
              </a:spcAft>
              <a:buNone/>
            </a:pPr>
            <a:r>
              <a:rPr lang="en-US">
                <a:latin typeface="Cambria"/>
                <a:ea typeface="Cambria"/>
                <a:cs typeface="Cambria"/>
                <a:sym typeface="Cambria"/>
              </a:rPr>
              <a:t>Transformer – Bridge – Capacitor</a:t>
            </a:r>
            <a:endParaRPr/>
          </a:p>
          <a:p>
            <a:pPr indent="0" lvl="0" marL="0" rtl="0" algn="l">
              <a:spcBef>
                <a:spcPts val="0"/>
              </a:spcBef>
              <a:spcAft>
                <a:spcPts val="0"/>
              </a:spcAft>
              <a:buNone/>
            </a:pPr>
            <a:r>
              <a:rPr lang="en-US">
                <a:latin typeface="Cambria"/>
                <a:ea typeface="Cambria"/>
                <a:cs typeface="Cambria"/>
                <a:sym typeface="Cambria"/>
              </a:rPr>
              <a:t>Fuse, switch, fan</a:t>
            </a:r>
            <a:endParaRPr/>
          </a:p>
          <a:p>
            <a:pPr indent="0" lvl="0" marL="0" rtl="0" algn="l">
              <a:spcBef>
                <a:spcPts val="0"/>
              </a:spcBef>
              <a:spcAft>
                <a:spcPts val="0"/>
              </a:spcAft>
              <a:buNone/>
            </a:pPr>
            <a:r>
              <a:rPr lang="en-US">
                <a:latin typeface="Cambria"/>
                <a:ea typeface="Cambria"/>
                <a:cs typeface="Cambria"/>
                <a:sym typeface="Cambria"/>
              </a:rPr>
              <a:t>60hz transformer over flyback</a:t>
            </a:r>
            <a:br>
              <a:rPr lang="en-US">
                <a:latin typeface="Cambria"/>
                <a:ea typeface="Cambria"/>
                <a:cs typeface="Cambria"/>
                <a:sym typeface="Cambria"/>
              </a:rPr>
            </a:br>
            <a:r>
              <a:rPr lang="en-US">
                <a:latin typeface="Cambria"/>
                <a:ea typeface="Cambria"/>
                <a:cs typeface="Cambria"/>
                <a:sym typeface="Cambria"/>
              </a:rPr>
              <a:t>simplicity, availability, cost</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9V Regulator (x5)</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6V Regulator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 soft start)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12V – 5V Regulator</a:t>
            </a:r>
            <a:endParaRPr/>
          </a:p>
          <a:p>
            <a:pPr indent="0" lvl="0" marL="0" rtl="0" algn="l">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rPr lang="en-US">
                <a:latin typeface="Cambria"/>
                <a:ea typeface="Cambria"/>
                <a:cs typeface="Cambria"/>
                <a:sym typeface="Cambria"/>
              </a:rPr>
              <a:t>Need</a:t>
            </a:r>
            <a:endParaRPr/>
          </a:p>
          <a:p>
            <a:pPr indent="0" lvl="0" marL="0" rtl="0" algn="l">
              <a:spcBef>
                <a:spcPts val="0"/>
              </a:spcBef>
              <a:spcAft>
                <a:spcPts val="0"/>
              </a:spcAft>
              <a:buNone/>
            </a:pPr>
            <a:r>
              <a:rPr lang="en-US">
                <a:latin typeface="Cambria"/>
                <a:ea typeface="Cambria"/>
                <a:cs typeface="Cambria"/>
                <a:sym typeface="Cambria"/>
              </a:rPr>
              <a:t>Design Requirements (current)</a:t>
            </a:r>
            <a:endParaRPr/>
          </a:p>
          <a:p>
            <a:pPr indent="0" lvl="0" marL="0" rtl="0" algn="l">
              <a:spcBef>
                <a:spcPts val="0"/>
              </a:spcBef>
              <a:spcAft>
                <a:spcPts val="0"/>
              </a:spcAft>
              <a:buNone/>
            </a:pPr>
            <a:r>
              <a:rPr lang="en-US">
                <a:latin typeface="Cambria"/>
                <a:ea typeface="Cambria"/>
                <a:cs typeface="Cambria"/>
                <a:sym typeface="Cambria"/>
              </a:rPr>
              <a:t>Chip selection</a:t>
            </a:r>
            <a:endParaRPr/>
          </a:p>
          <a:p>
            <a:pPr indent="0" lvl="0" marL="0" rtl="0" algn="l">
              <a:spcBef>
                <a:spcPts val="0"/>
              </a:spcBef>
              <a:spcAft>
                <a:spcPts val="0"/>
              </a:spcAft>
              <a:buClr>
                <a:schemeClr val="dk1"/>
              </a:buClr>
              <a:buSzPts val="1200"/>
              <a:buFont typeface="Calibri"/>
              <a:buNone/>
            </a:pPr>
            <a:r>
              <a:t/>
            </a:r>
            <a:endParaRPr/>
          </a:p>
        </p:txBody>
      </p:sp>
      <p:sp>
        <p:nvSpPr>
          <p:cNvPr id="955" name="Google Shape;95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70" name="Google Shape;97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84" name="Google Shape;98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98" name="Google Shape;99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12" name="Google Shape;101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26" name="Google Shape;102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40" name="Google Shape;104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57" name="Google Shape;105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guide our design, we have referenced a number of standards, a few of which can be seen here. </a:t>
            </a:r>
            <a:endParaRPr/>
          </a:p>
        </p:txBody>
      </p:sp>
      <p:sp>
        <p:nvSpPr>
          <p:cNvPr id="151" name="Google Shape;15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71" name="Google Shape;107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PCB layout for the stepper motor driver is shown in the top left. The final stepper motor driver PCB is shown in the bottom left. In order to verify the functionality of the PCB, we ensured all drivers were capable of properly driving a stepper motor. The first step was setting the reference voltage for every driver to 0.75 V. Next, the enable pin was set to logic high and motors were connected. A simple script was used to turn the motors clockwise and counter-clockwise. All motor drivers on the PCB were able to successfully control a stepper motor.</a:t>
            </a:r>
            <a:endParaRPr/>
          </a:p>
        </p:txBody>
      </p:sp>
      <p:sp>
        <p:nvSpPr>
          <p:cNvPr id="1088" name="Google Shape;108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Laser Diode Driver</a:t>
            </a:r>
            <a:endParaRPr/>
          </a:p>
          <a:p>
            <a:pPr indent="0" lvl="0" marL="0" rtl="0" algn="l">
              <a:spcBef>
                <a:spcPts val="0"/>
              </a:spcBef>
              <a:spcAft>
                <a:spcPts val="0"/>
              </a:spcAft>
              <a:buClr>
                <a:schemeClr val="dk1"/>
              </a:buClr>
              <a:buSzPts val="1200"/>
              <a:buFont typeface="Calibri"/>
              <a:buNone/>
            </a:pPr>
            <a:r>
              <a:rPr lang="en-US"/>
              <a:t>Digital Potentiometer</a:t>
            </a:r>
            <a:endParaRPr/>
          </a:p>
        </p:txBody>
      </p:sp>
      <p:sp>
        <p:nvSpPr>
          <p:cNvPr id="1103" name="Google Shape;110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22" name="Google Shape;112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PCB layout for the laser driver is shown in the top left. The final laser driver PCB is shown in the bottom left. In order to verify the functionality of the laser driver, we ensured the circuit was capable of deliver a constant current at different potentiometer values. Potentiometer values were sent via SPI communication and the current was recorded for each set value. The results of the laser driver testing is shown in the table in the bottom right. From the table, we find that we were able to successfully control the current from 0 – 3 Amps as designed.</a:t>
            </a:r>
            <a:endParaRPr/>
          </a:p>
          <a:p>
            <a:pPr indent="0" lvl="0" marL="0" rtl="0" algn="l">
              <a:spcBef>
                <a:spcPts val="0"/>
              </a:spcBef>
              <a:spcAft>
                <a:spcPts val="0"/>
              </a:spcAft>
              <a:buClr>
                <a:schemeClr val="dk1"/>
              </a:buClr>
              <a:buSzPts val="1200"/>
              <a:buFont typeface="Calibri"/>
              <a:buNone/>
            </a:pPr>
            <a:r>
              <a:t/>
            </a:r>
            <a:endParaRPr/>
          </a:p>
        </p:txBody>
      </p:sp>
      <p:sp>
        <p:nvSpPr>
          <p:cNvPr id="1135" name="Google Shape;113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1" name="Google Shape;115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One major hurdle encountered during the development of our printer was the failure of our laser diode.  Right before the critical testing period, the anode of the diode popped off.  This was most likely caused by mechanical stress which we fixed in later designs of the copper housing.  Unfortunately, we had to wait a week for a new laser diode to arrive, so in this time we managed to buy a laser module with similar characteristics to begin testing.  The designed laser module was not able to be thoroughly tested with sintering as a result.  </a:t>
            </a:r>
            <a:endParaRPr/>
          </a:p>
        </p:txBody>
      </p:sp>
      <p:sp>
        <p:nvSpPr>
          <p:cNvPr id="1152" name="Google Shape;1152;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Overall, the printer came out quite well. Here we can see the completed prototype which was used for various phases of testing up to and including multiple successful prints.</a:t>
            </a:r>
            <a:endParaRPr/>
          </a:p>
          <a:p>
            <a:pPr indent="0" lvl="0" marL="0" rtl="0" algn="l">
              <a:spcBef>
                <a:spcPts val="0"/>
              </a:spcBef>
              <a:spcAft>
                <a:spcPts val="0"/>
              </a:spcAft>
              <a:buClr>
                <a:schemeClr val="dk1"/>
              </a:buClr>
              <a:buSzPts val="1200"/>
              <a:buFont typeface="Calibri"/>
              <a:buNone/>
            </a:pPr>
            <a:r>
              <a:rPr lang="en-US"/>
              <a:t>We were able to test all the needed features of the printer like movement on all 5 axes, gcode parsing, and the consistency of travel distances before starting a “dry” (powder free) print, testing sintering capabilities, and eventually printing.</a:t>
            </a:r>
            <a:endParaRPr/>
          </a:p>
          <a:p>
            <a:pPr indent="0" lvl="0" marL="0" rtl="0" algn="l">
              <a:spcBef>
                <a:spcPts val="0"/>
              </a:spcBef>
              <a:spcAft>
                <a:spcPts val="0"/>
              </a:spcAft>
              <a:buClr>
                <a:schemeClr val="dk1"/>
              </a:buClr>
              <a:buSzPts val="1200"/>
              <a:buFont typeface="Calibri"/>
              <a:buNone/>
            </a:pPr>
            <a:r>
              <a:rPr lang="en-US"/>
              <a:t>We have completed multiple successful (and tasty) prints including our smiley model, and UCF’s pegasis logo which can be seen in the top left of this slide.</a:t>
            </a:r>
            <a:endParaRPr/>
          </a:p>
        </p:txBody>
      </p:sp>
      <p:sp>
        <p:nvSpPr>
          <p:cNvPr id="1168" name="Google Shape;116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final laser module consists of 3D-printed lens mounts within a 3D printed enclosure.  The lens mounts slide along grooves inside the module. A fan sits atop the module and cools the copper cylinder immediately below with the help of channels to direct airflow.  Overall, the performance of the module was as expected.  The smallest spot size achieved was 68 by 39 microns with a shape correction of 68%.  </a:t>
            </a:r>
            <a:endParaRPr/>
          </a:p>
        </p:txBody>
      </p:sp>
      <p:sp>
        <p:nvSpPr>
          <p:cNvPr id="1185" name="Google Shape;1185;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4" name="Google Shape;1214;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order to determine the best material for our proof of concept, a variety were tested based on several important metrics. </a:t>
            </a:r>
            <a:endParaRPr/>
          </a:p>
          <a:p>
            <a:pPr indent="0" lvl="0" marL="0" rtl="0" algn="l">
              <a:spcBef>
                <a:spcPts val="0"/>
              </a:spcBef>
              <a:spcAft>
                <a:spcPts val="0"/>
              </a:spcAft>
              <a:buNone/>
            </a:pPr>
            <a:r>
              <a:rPr lang="en-US"/>
              <a:t>To keep prices down, we chose to use readily available materials like sugar, wax, and iced tea mix. We also used multiple tests including the material grain size, the surface consistency when we spread it with the printers sweeper mechanism, and how well it could be sintered together.</a:t>
            </a:r>
            <a:endParaRPr/>
          </a:p>
          <a:p>
            <a:pPr indent="0" lvl="0" marL="0" rtl="0" algn="l">
              <a:spcBef>
                <a:spcPts val="0"/>
              </a:spcBef>
              <a:spcAft>
                <a:spcPts val="0"/>
              </a:spcAft>
              <a:buNone/>
            </a:pPr>
            <a:r>
              <a:rPr lang="en-US"/>
              <a:t>After all our testing, we concluded that Iced tea mix was the best material for our prototype; it had enough small particles that we didn’t need to increase our laser spot size, the surface consistency was good when a new layer was swept across, and coloring and high sugar content meant that it absorbed light and sintered quite well. </a:t>
            </a:r>
            <a:endParaRPr/>
          </a:p>
        </p:txBody>
      </p:sp>
      <p:sp>
        <p:nvSpPr>
          <p:cNvPr id="1215" name="Google Shape;1215;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9" name="Google Shape;1229;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Testing of the sintering capabilities of our powder was performed with a handheld 1W blue laser pointer. </a:t>
            </a:r>
            <a:endParaRPr/>
          </a:p>
          <a:p>
            <a:pPr indent="0" lvl="0" marL="0" rtl="0" algn="l">
              <a:spcBef>
                <a:spcPts val="0"/>
              </a:spcBef>
              <a:spcAft>
                <a:spcPts val="0"/>
              </a:spcAft>
              <a:buNone/>
            </a:pPr>
            <a:r>
              <a:rPr lang="en-US"/>
              <a:t>The material composition was tested for sintering capabilities as a proof of concept.</a:t>
            </a:r>
            <a:endParaRPr/>
          </a:p>
          <a:p>
            <a:pPr indent="0" lvl="0" marL="0" rtl="0" algn="l">
              <a:spcBef>
                <a:spcPts val="0"/>
              </a:spcBef>
              <a:spcAft>
                <a:spcPts val="0"/>
              </a:spcAft>
              <a:buNone/>
            </a:pPr>
            <a:r>
              <a:rPr lang="en-US"/>
              <a:t>In the figures, beading of the sintered material can be seen.  </a:t>
            </a:r>
            <a:endParaRPr/>
          </a:p>
          <a:p>
            <a:pPr indent="0" lvl="0" marL="0" rtl="0" algn="l">
              <a:spcBef>
                <a:spcPts val="0"/>
              </a:spcBef>
              <a:spcAft>
                <a:spcPts val="0"/>
              </a:spcAft>
              <a:buNone/>
            </a:pPr>
            <a:r>
              <a:rPr lang="en-US"/>
              <a:t>This occurs if the process parameters are not optimized.  </a:t>
            </a:r>
            <a:endParaRPr/>
          </a:p>
          <a:p>
            <a:pPr indent="0" lvl="0" marL="0" rtl="0" algn="l">
              <a:spcBef>
                <a:spcPts val="0"/>
              </a:spcBef>
              <a:spcAft>
                <a:spcPts val="0"/>
              </a:spcAft>
              <a:buNone/>
            </a:pPr>
            <a:r>
              <a:rPr lang="en-US"/>
              <a:t>These parameters will be optimized through testing in the upcoming months. </a:t>
            </a:r>
            <a:endParaRPr/>
          </a:p>
        </p:txBody>
      </p:sp>
      <p:sp>
        <p:nvSpPr>
          <p:cNvPr id="1230" name="Google Shape;1230;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safe operation of the SLS printer is crucial.  </a:t>
            </a:r>
            <a:endParaRPr/>
          </a:p>
          <a:p>
            <a:pPr indent="0" lvl="0" marL="0" rtl="0" algn="l">
              <a:spcBef>
                <a:spcPts val="0"/>
              </a:spcBef>
              <a:spcAft>
                <a:spcPts val="0"/>
              </a:spcAft>
              <a:buNone/>
            </a:pPr>
            <a:r>
              <a:rPr lang="en-US"/>
              <a:t>We will follow standards for safe operation, as well as implement engineering controls in case of accidents.</a:t>
            </a:r>
            <a:endParaRPr/>
          </a:p>
          <a:p>
            <a:pPr indent="0" lvl="0" marL="0" rtl="0" algn="l">
              <a:spcBef>
                <a:spcPts val="0"/>
              </a:spcBef>
              <a:spcAft>
                <a:spcPts val="0"/>
              </a:spcAft>
              <a:buNone/>
            </a:pPr>
            <a:r>
              <a:rPr lang="en-US"/>
              <a:t>Our SLS printer will have a removable lid which will serve as a shield from high power laser light as well as a shield from moving mechanical parts.</a:t>
            </a:r>
            <a:endParaRPr/>
          </a:p>
        </p:txBody>
      </p:sp>
      <p:sp>
        <p:nvSpPr>
          <p:cNvPr id="168" name="Google Shape;16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8" name="Google Shape;1248;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Testing of the sintering capabilities of our powder was performed with a handheld 1W blue laser pointer. </a:t>
            </a:r>
            <a:endParaRPr/>
          </a:p>
          <a:p>
            <a:pPr indent="0" lvl="0" marL="0" rtl="0" algn="l">
              <a:spcBef>
                <a:spcPts val="0"/>
              </a:spcBef>
              <a:spcAft>
                <a:spcPts val="0"/>
              </a:spcAft>
              <a:buNone/>
            </a:pPr>
            <a:r>
              <a:rPr lang="en-US"/>
              <a:t>The material composition was tested for sintering capabilities as a proof of concept.</a:t>
            </a:r>
            <a:endParaRPr/>
          </a:p>
          <a:p>
            <a:pPr indent="0" lvl="0" marL="0" rtl="0" algn="l">
              <a:spcBef>
                <a:spcPts val="0"/>
              </a:spcBef>
              <a:spcAft>
                <a:spcPts val="0"/>
              </a:spcAft>
              <a:buNone/>
            </a:pPr>
            <a:r>
              <a:rPr lang="en-US"/>
              <a:t>In the figures, beading of the sintered material can be seen.  </a:t>
            </a:r>
            <a:endParaRPr/>
          </a:p>
          <a:p>
            <a:pPr indent="0" lvl="0" marL="0" rtl="0" algn="l">
              <a:spcBef>
                <a:spcPts val="0"/>
              </a:spcBef>
              <a:spcAft>
                <a:spcPts val="0"/>
              </a:spcAft>
              <a:buNone/>
            </a:pPr>
            <a:r>
              <a:rPr lang="en-US"/>
              <a:t>This occurs if the process parameters are not optimized.  </a:t>
            </a:r>
            <a:endParaRPr/>
          </a:p>
          <a:p>
            <a:pPr indent="0" lvl="0" marL="0" rtl="0" algn="l">
              <a:spcBef>
                <a:spcPts val="0"/>
              </a:spcBef>
              <a:spcAft>
                <a:spcPts val="0"/>
              </a:spcAft>
              <a:buNone/>
            </a:pPr>
            <a:r>
              <a:rPr lang="en-US"/>
              <a:t>These parameters will be optimized through testing in the upcoming months. </a:t>
            </a:r>
            <a:endParaRPr/>
          </a:p>
        </p:txBody>
      </p:sp>
      <p:sp>
        <p:nvSpPr>
          <p:cNvPr id="1249" name="Google Shape;1249;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7" name="Google Shape;126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After extensive testing with the printer, we noticed some issues with our design. The first problem was the XY track. At high scanning speeds, the weight of the laser module caused excessive jerk which ended in unsuccessful prints. The second problem was powder delivery with fine powders. When testing powder delivery with fine powders, we were not able to achieve a smooth surface in the build area which would cause uneven or unsuccessful prints. An example of this is shown in the bottom left. The third problem was sintering capability in the firmware. Since we used a set laser power throughout the whole print, some areas of the print would melt while the reset would properly sinter. Notice the face and arm of the UCF Pegasus is melted as the rest is properly sintered</a:t>
            </a:r>
            <a:endParaRPr/>
          </a:p>
        </p:txBody>
      </p:sp>
      <p:sp>
        <p:nvSpPr>
          <p:cNvPr id="1268" name="Google Shape;126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9" name="Google Shape;128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While our prototype printer is functional, there are still plenty of improvements that can be made in the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From a Mechanical design perspective, the biggest improvement would probably be more interdisciplinary collaboration; this project was designed and implemented without any mechanical engineering students, and while it ultimately works within the set requirements, the structure we designed was the first (and only part) to fail when stress testing beyond spec. Additionally, metal components could be used for a lighter and mor rigid structure with tighter tolerances, and a powder compacting mechanism would be a good addition to help with materials that have poor surface consistency.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the electrical design, we chose to use a 60Hz transformer (@85% efficiency) because it was readily available, but a redesign of our power module to integrate a flyback transformer would be more efficient, and lighter.</a:t>
            </a:r>
            <a:endParaRPr/>
          </a:p>
          <a:p>
            <a:pPr indent="0" lvl="0" marL="0" rtl="0" algn="l">
              <a:spcBef>
                <a:spcPts val="0"/>
              </a:spcBef>
              <a:spcAft>
                <a:spcPts val="0"/>
              </a:spcAft>
              <a:buNone/>
            </a:pPr>
            <a:r>
              <a:rPr lang="en-US"/>
              <a:t>We also chose to modularize our electrical design into several components for improved testing, troubleshooting, and iteration, but that also has the drawback of all our components needing to be wired together. In the future, a motherboard can be made to accept these modules as daughterboards and route all power and signals appropriately with ought needing many wires.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software and firmware could also be further improved by  integrating the calibration and layer change sequences into the firmware instead of implementing them using gcode. Additionally, the gcode generation pipeline could be streamlined by including the post-processing script as an addon in the slicer.</a:t>
            </a:r>
            <a:endParaRPr/>
          </a:p>
        </p:txBody>
      </p:sp>
      <p:sp>
        <p:nvSpPr>
          <p:cNvPr id="1290" name="Google Shape;1290;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303" name="Google Shape;130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6" name="Google Shape;131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While our prototype printer is functional, there are still plenty of improvements that can be made in the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From a Mechanical design perspective, the biggest improvement would probably be more interdisciplinary collaboration; this project was designed and implemented without any mechanical engineering students, and while it ultimately works within the set requirements, the structure we designed was the first (and only part) to fail when stress testing beyond spec. Additionally, metal components could be used for a lighter and mor rigid structure with tighter tolerances, and a powder compacting mechanism would be a good addition to help with materials that have poor surface consistency.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the electrical design, we chose to use a 60Hz transformer (@85% efficiency) because it was readily available, but a redesign of our power module to integrate a flyback transformer would be more efficient, and lighter.</a:t>
            </a:r>
            <a:endParaRPr/>
          </a:p>
          <a:p>
            <a:pPr indent="0" lvl="0" marL="0" rtl="0" algn="l">
              <a:spcBef>
                <a:spcPts val="0"/>
              </a:spcBef>
              <a:spcAft>
                <a:spcPts val="0"/>
              </a:spcAft>
              <a:buNone/>
            </a:pPr>
            <a:r>
              <a:rPr lang="en-US"/>
              <a:t>We also chose to modularize our electrical design into several components for improved testing, troubleshooting, and iteration, but that also has the drawback of all our components needing to be wired together. In the future, a motherboard can be made to accept these modules as daughterboards and route all power and signals appropriately with ought needing many wires.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software and firmware could also be further improved by  integrating the calibration and layer change sequences into the firmware instead of implementing them using gcode. Additionally, the gcode generation pipeline could be streamlined by including the post-processing script as an addon in the slicer.</a:t>
            </a:r>
            <a:endParaRPr/>
          </a:p>
        </p:txBody>
      </p:sp>
      <p:sp>
        <p:nvSpPr>
          <p:cNvPr id="1317" name="Google Shape;1317;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Below are the specifications of our SLS printer, such as build volume size, laser output power, and scanning speed.</a:t>
            </a:r>
            <a:endParaRPr/>
          </a:p>
        </p:txBody>
      </p:sp>
      <p:sp>
        <p:nvSpPr>
          <p:cNvPr id="187" name="Google Shape;18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When considering the SLS structure, there are two types of laser systems.</a:t>
            </a:r>
            <a:endParaRPr/>
          </a:p>
        </p:txBody>
      </p:sp>
      <p:sp>
        <p:nvSpPr>
          <p:cNvPr id="226" name="Google Shape;2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42" name="Google Shape;24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6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7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4"/>
          <p:cNvSpPr/>
          <p:nvPr>
            <p:ph idx="2" type="pic"/>
          </p:nvPr>
        </p:nvSpPr>
        <p:spPr>
          <a:xfrm>
            <a:off x="5183188" y="987425"/>
            <a:ext cx="6172200" cy="4873625"/>
          </a:xfrm>
          <a:prstGeom prst="rect">
            <a:avLst/>
          </a:prstGeom>
          <a:noFill/>
          <a:ln>
            <a:noFill/>
          </a:ln>
        </p:spPr>
      </p:sp>
      <p:sp>
        <p:nvSpPr>
          <p:cNvPr id="68" name="Google Shape;68;p7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25.png"/><Relationship Id="rId13" Type="http://schemas.openxmlformats.org/officeDocument/2006/relationships/image" Target="../media/image17.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4.png"/><Relationship Id="rId9"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32.png"/><Relationship Id="rId7" Type="http://schemas.openxmlformats.org/officeDocument/2006/relationships/image" Target="../media/image38.png"/><Relationship Id="rId8" Type="http://schemas.openxmlformats.org/officeDocument/2006/relationships/image" Target="../media/image30.png"/></Relationships>
</file>

<file path=ppt/slides/_rels/slide14.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40.png"/><Relationship Id="rId9" Type="http://schemas.openxmlformats.org/officeDocument/2006/relationships/image" Target="../media/image36.png"/><Relationship Id="rId5" Type="http://schemas.openxmlformats.org/officeDocument/2006/relationships/image" Target="../media/image1.png"/><Relationship Id="rId6" Type="http://schemas.openxmlformats.org/officeDocument/2006/relationships/image" Target="../media/image59.png"/><Relationship Id="rId7" Type="http://schemas.openxmlformats.org/officeDocument/2006/relationships/image" Target="../media/image52.png"/><Relationship Id="rId8"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4.png"/><Relationship Id="rId9" Type="http://schemas.openxmlformats.org/officeDocument/2006/relationships/image" Target="../media/image17.png"/><Relationship Id="rId5" Type="http://schemas.openxmlformats.org/officeDocument/2006/relationships/image" Target="../media/image71.png"/><Relationship Id="rId6" Type="http://schemas.openxmlformats.org/officeDocument/2006/relationships/image" Target="../media/image84.png"/><Relationship Id="rId7" Type="http://schemas.openxmlformats.org/officeDocument/2006/relationships/image" Target="../media/image93.png"/><Relationship Id="rId8"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51.png"/><Relationship Id="rId5" Type="http://schemas.openxmlformats.org/officeDocument/2006/relationships/image" Target="../media/image58.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8.png"/><Relationship Id="rId5" Type="http://schemas.openxmlformats.org/officeDocument/2006/relationships/image" Target="../media/image50.png"/><Relationship Id="rId6"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55.png"/><Relationship Id="rId5"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7.png"/><Relationship Id="rId7"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62.gif"/><Relationship Id="rId5"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60.png"/><Relationship Id="rId5"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65.png"/><Relationship Id="rId5"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70.jpg"/><Relationship Id="rId5"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61.png"/><Relationship Id="rId5"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66.png"/><Relationship Id="rId5" Type="http://schemas.openxmlformats.org/officeDocument/2006/relationships/image" Target="../media/image63.png"/><Relationship Id="rId6"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67.png"/><Relationship Id="rId5" Type="http://schemas.openxmlformats.org/officeDocument/2006/relationships/image" Target="../media/image79.jpg"/><Relationship Id="rId6"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68.png"/><Relationship Id="rId5" Type="http://schemas.openxmlformats.org/officeDocument/2006/relationships/image" Target="../media/image73.jpg"/><Relationship Id="rId6" Type="http://schemas.openxmlformats.org/officeDocument/2006/relationships/image" Target="../media/image72.png"/><Relationship Id="rId7"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74.png"/><Relationship Id="rId5" Type="http://schemas.openxmlformats.org/officeDocument/2006/relationships/image" Target="../media/image64.jpg"/><Relationship Id="rId6" Type="http://schemas.openxmlformats.org/officeDocument/2006/relationships/image" Target="../media/image85.png"/><Relationship Id="rId7"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77.png"/><Relationship Id="rId5" Type="http://schemas.openxmlformats.org/officeDocument/2006/relationships/image" Target="../media/image69.jpg"/><Relationship Id="rId6" Type="http://schemas.openxmlformats.org/officeDocument/2006/relationships/image" Target="../media/image76.png"/><Relationship Id="rId7"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78.png"/><Relationship Id="rId5"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75.png"/><Relationship Id="rId5"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75.png"/><Relationship Id="rId5"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75.png"/><Relationship Id="rId5" Type="http://schemas.openxmlformats.org/officeDocument/2006/relationships/image" Target="../media/image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89.png"/><Relationship Id="rId5" Type="http://schemas.openxmlformats.org/officeDocument/2006/relationships/image" Target="../media/image86.png"/><Relationship Id="rId6"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99.jpg"/><Relationship Id="rId5" Type="http://schemas.openxmlformats.org/officeDocument/2006/relationships/image" Target="../media/image87.png"/><Relationship Id="rId6" Type="http://schemas.openxmlformats.org/officeDocument/2006/relationships/image" Target="../media/image82.png"/><Relationship Id="rId7"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7.png"/><Relationship Id="rId4" Type="http://schemas.openxmlformats.org/officeDocument/2006/relationships/image" Target="../media/image2.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3.gif"/><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1.png"/><Relationship Id="rId4" Type="http://schemas.openxmlformats.org/officeDocument/2006/relationships/image" Target="../media/image2.png"/><Relationship Id="rId5"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83.png"/><Relationship Id="rId5" Type="http://schemas.openxmlformats.org/officeDocument/2006/relationships/image" Target="../media/image90.png"/><Relationship Id="rId6"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88.png"/><Relationship Id="rId5" Type="http://schemas.openxmlformats.org/officeDocument/2006/relationships/image" Target="../media/image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91.png"/><Relationship Id="rId5"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95.png"/><Relationship Id="rId5" Type="http://schemas.openxmlformats.org/officeDocument/2006/relationships/image" Target="../media/image92.png"/><Relationship Id="rId6"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101.jpg"/><Relationship Id="rId5" Type="http://schemas.openxmlformats.org/officeDocument/2006/relationships/image" Target="../media/image102.jpg"/><Relationship Id="rId6" Type="http://schemas.openxmlformats.org/officeDocument/2006/relationships/image" Target="../media/image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96.jpg"/><Relationship Id="rId5" Type="http://schemas.openxmlformats.org/officeDocument/2006/relationships/image" Target="../media/image17.png"/><Relationship Id="rId6" Type="http://schemas.openxmlformats.org/officeDocument/2006/relationships/image" Target="../media/image98.png"/><Relationship Id="rId7" Type="http://schemas.openxmlformats.org/officeDocument/2006/relationships/image" Target="../media/image94.png"/></Relationships>
</file>

<file path=ppt/slides/_rels/slide57.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15.jpg"/><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111.png"/><Relationship Id="rId9" Type="http://schemas.openxmlformats.org/officeDocument/2006/relationships/image" Target="../media/image100.png"/><Relationship Id="rId5" Type="http://schemas.openxmlformats.org/officeDocument/2006/relationships/image" Target="../media/image107.png"/><Relationship Id="rId6" Type="http://schemas.openxmlformats.org/officeDocument/2006/relationships/image" Target="../media/image104.png"/><Relationship Id="rId7" Type="http://schemas.openxmlformats.org/officeDocument/2006/relationships/image" Target="../media/image113.png"/><Relationship Id="rId8" Type="http://schemas.openxmlformats.org/officeDocument/2006/relationships/image" Target="../media/image10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103.png"/><Relationship Id="rId5" Type="http://schemas.openxmlformats.org/officeDocument/2006/relationships/image" Target="../media/image116.jpg"/><Relationship Id="rId6" Type="http://schemas.openxmlformats.org/officeDocument/2006/relationships/image" Target="../media/image105.png"/><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109.png"/><Relationship Id="rId5" Type="http://schemas.openxmlformats.org/officeDocument/2006/relationships/image" Target="../media/image108.png"/><Relationship Id="rId6" Type="http://schemas.openxmlformats.org/officeDocument/2006/relationships/image" Target="../media/image110.png"/><Relationship Id="rId7"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112.png"/><Relationship Id="rId5" Type="http://schemas.openxmlformats.org/officeDocument/2006/relationships/image" Target="../media/image114.png"/><Relationship Id="rId6"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4.png"/><Relationship Id="rId13" Type="http://schemas.openxmlformats.org/officeDocument/2006/relationships/image" Target="../media/image17.png"/><Relationship Id="rId12"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27.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rgbClr val="F2C413"/>
                </a:solidFill>
                <a:latin typeface="Cambria"/>
                <a:ea typeface="Cambria"/>
                <a:cs typeface="Cambria"/>
                <a:sym typeface="Cambria"/>
              </a:rPr>
              <a:t>Group 12</a:t>
            </a:r>
            <a:endParaRPr/>
          </a:p>
        </p:txBody>
      </p:sp>
      <p:sp>
        <p:nvSpPr>
          <p:cNvPr id="91" name="Google Shape;91;p1"/>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92" name="Google Shape;92;p1"/>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93" name="Google Shape;93;p1"/>
          <p:cNvSpPr txBox="1"/>
          <p:nvPr/>
        </p:nvSpPr>
        <p:spPr>
          <a:xfrm>
            <a:off x="1" y="797804"/>
            <a:ext cx="12191999"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ambria"/>
                <a:ea typeface="Cambria"/>
                <a:cs typeface="Cambria"/>
                <a:sym typeface="Cambria"/>
              </a:rPr>
              <a:t>3D Printing by</a:t>
            </a:r>
            <a:endParaRPr/>
          </a:p>
          <a:p>
            <a:pPr indent="0" lvl="0" marL="0" marR="0" rtl="0" algn="ctr">
              <a:spcBef>
                <a:spcPts val="0"/>
              </a:spcBef>
              <a:spcAft>
                <a:spcPts val="0"/>
              </a:spcAft>
              <a:buNone/>
            </a:pPr>
            <a:r>
              <a:rPr b="1" lang="en-US" sz="4800">
                <a:solidFill>
                  <a:schemeClr val="dk1"/>
                </a:solidFill>
                <a:latin typeface="Cambria"/>
                <a:ea typeface="Cambria"/>
                <a:cs typeface="Cambria"/>
                <a:sym typeface="Cambria"/>
              </a:rPr>
              <a:t>Selective Laser Sintering</a:t>
            </a:r>
            <a:endParaRPr/>
          </a:p>
        </p:txBody>
      </p:sp>
      <p:sp>
        <p:nvSpPr>
          <p:cNvPr id="94" name="Google Shape;94;p1"/>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95" name="Google Shape;95;p1"/>
          <p:cNvSpPr txBox="1"/>
          <p:nvPr/>
        </p:nvSpPr>
        <p:spPr>
          <a:xfrm>
            <a:off x="5149514" y="2910774"/>
            <a:ext cx="189296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Cambria"/>
                <a:ea typeface="Cambria"/>
                <a:cs typeface="Cambria"/>
                <a:sym typeface="Cambria"/>
              </a:rPr>
              <a:t>Group</a:t>
            </a:r>
            <a:r>
              <a:rPr lang="en-US" sz="2000">
                <a:solidFill>
                  <a:schemeClr val="dk1"/>
                </a:solidFill>
                <a:latin typeface="Cambria"/>
                <a:ea typeface="Cambria"/>
                <a:cs typeface="Cambria"/>
                <a:sym typeface="Cambria"/>
              </a:rPr>
              <a:t> </a:t>
            </a:r>
            <a:r>
              <a:rPr lang="en-US" sz="2800">
                <a:solidFill>
                  <a:schemeClr val="dk1"/>
                </a:solidFill>
                <a:latin typeface="Cambria"/>
                <a:ea typeface="Cambria"/>
                <a:cs typeface="Cambria"/>
                <a:sym typeface="Cambria"/>
              </a:rPr>
              <a:t>12</a:t>
            </a:r>
            <a:endParaRPr sz="2000">
              <a:solidFill>
                <a:schemeClr val="dk1"/>
              </a:solidFill>
              <a:latin typeface="Cambria"/>
              <a:ea typeface="Cambria"/>
              <a:cs typeface="Cambria"/>
              <a:sym typeface="Cambria"/>
            </a:endParaRPr>
          </a:p>
        </p:txBody>
      </p:sp>
      <p:sp>
        <p:nvSpPr>
          <p:cNvPr id="96" name="Google Shape;96;p1"/>
          <p:cNvSpPr txBox="1"/>
          <p:nvPr>
            <p:ph idx="1" type="subTitle"/>
          </p:nvPr>
        </p:nvSpPr>
        <p:spPr>
          <a:xfrm>
            <a:off x="3144250" y="3977304"/>
            <a:ext cx="6513095" cy="23876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n-US">
                <a:latin typeface="Cambria"/>
                <a:ea typeface="Cambria"/>
                <a:cs typeface="Cambria"/>
                <a:sym typeface="Cambria"/>
              </a:rPr>
              <a:t>Luis Carrillo 			Electrical Engineer</a:t>
            </a:r>
            <a:endParaRPr/>
          </a:p>
          <a:p>
            <a:pPr indent="0" lvl="0" marL="0" rtl="0" algn="just">
              <a:lnSpc>
                <a:spcPct val="90000"/>
              </a:lnSpc>
              <a:spcBef>
                <a:spcPts val="1000"/>
              </a:spcBef>
              <a:spcAft>
                <a:spcPts val="0"/>
              </a:spcAft>
              <a:buClr>
                <a:schemeClr val="dk1"/>
              </a:buClr>
              <a:buSzPts val="2400"/>
              <a:buNone/>
            </a:pPr>
            <a:r>
              <a:rPr lang="en-US">
                <a:latin typeface="Cambria"/>
                <a:ea typeface="Cambria"/>
                <a:cs typeface="Cambria"/>
                <a:sym typeface="Cambria"/>
              </a:rPr>
              <a:t>Michael McMahon		Photonic Engineer</a:t>
            </a:r>
            <a:endParaRPr/>
          </a:p>
          <a:p>
            <a:pPr indent="0" lvl="0" marL="0" rtl="0" algn="just">
              <a:lnSpc>
                <a:spcPct val="90000"/>
              </a:lnSpc>
              <a:spcBef>
                <a:spcPts val="1000"/>
              </a:spcBef>
              <a:spcAft>
                <a:spcPts val="0"/>
              </a:spcAft>
              <a:buClr>
                <a:schemeClr val="dk1"/>
              </a:buClr>
              <a:buSzPts val="2400"/>
              <a:buNone/>
            </a:pPr>
            <a:r>
              <a:rPr lang="en-US">
                <a:latin typeface="Cambria"/>
                <a:ea typeface="Cambria"/>
                <a:cs typeface="Cambria"/>
                <a:sym typeface="Cambria"/>
              </a:rPr>
              <a:t>Michael Rogatinsky		Computer Engineer</a:t>
            </a:r>
            <a:endParaRPr/>
          </a:p>
          <a:p>
            <a:pPr indent="0" lvl="0" marL="0" rtl="0" algn="just">
              <a:lnSpc>
                <a:spcPct val="90000"/>
              </a:lnSpc>
              <a:spcBef>
                <a:spcPts val="1000"/>
              </a:spcBef>
              <a:spcAft>
                <a:spcPts val="0"/>
              </a:spcAft>
              <a:buClr>
                <a:schemeClr val="dk1"/>
              </a:buClr>
              <a:buSzPts val="2400"/>
              <a:buNone/>
            </a:pPr>
            <a:r>
              <a:rPr lang="en-US">
                <a:latin typeface="Cambria"/>
                <a:ea typeface="Cambria"/>
                <a:cs typeface="Cambria"/>
                <a:sym typeface="Cambria"/>
              </a:rPr>
              <a:t>Daniel Valledor		Electrical Engineer</a:t>
            </a:r>
            <a:endParaRPr/>
          </a:p>
          <a:p>
            <a:pPr indent="0" lvl="0" marL="0" rtl="0" algn="l">
              <a:lnSpc>
                <a:spcPct val="90000"/>
              </a:lnSpc>
              <a:spcBef>
                <a:spcPts val="1000"/>
              </a:spcBef>
              <a:spcAft>
                <a:spcPts val="0"/>
              </a:spcAft>
              <a:buClr>
                <a:schemeClr val="dk1"/>
              </a:buClr>
              <a:buSzPts val="2400"/>
              <a:buNone/>
            </a:pPr>
            <a:r>
              <a:t/>
            </a:r>
            <a:endParaRPr/>
          </a:p>
        </p:txBody>
      </p:sp>
      <p:pic>
        <p:nvPicPr>
          <p:cNvPr id="97" name="Google Shape;97;p1"/>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0"/>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mbria"/>
              <a:ea typeface="Cambria"/>
              <a:cs typeface="Cambria"/>
              <a:sym typeface="Cambria"/>
            </a:endParaRPr>
          </a:p>
        </p:txBody>
      </p:sp>
      <p:sp>
        <p:nvSpPr>
          <p:cNvPr id="320" name="Google Shape;320;p10"/>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mbria"/>
              <a:ea typeface="Cambria"/>
              <a:cs typeface="Cambria"/>
              <a:sym typeface="Cambria"/>
            </a:endParaRPr>
          </a:p>
        </p:txBody>
      </p:sp>
      <p:sp>
        <p:nvSpPr>
          <p:cNvPr id="321" name="Google Shape;321;p10"/>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10</a:t>
            </a:r>
            <a:endParaRPr sz="1600">
              <a:solidFill>
                <a:srgbClr val="F2C413"/>
              </a:solidFill>
              <a:latin typeface="Cambria"/>
              <a:ea typeface="Cambria"/>
              <a:cs typeface="Cambria"/>
              <a:sym typeface="Cambria"/>
            </a:endParaRPr>
          </a:p>
        </p:txBody>
      </p:sp>
      <p:pic>
        <p:nvPicPr>
          <p:cNvPr descr="Logo&#10;&#10;Description automatically generated" id="322" name="Google Shape;322;p10"/>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323" name="Google Shape;323;p10"/>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24" name="Google Shape;324;p10"/>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Work Distribution</a:t>
            </a:r>
            <a:endParaRPr sz="1800">
              <a:solidFill>
                <a:schemeClr val="dk1"/>
              </a:solidFill>
              <a:latin typeface="Cambria"/>
              <a:ea typeface="Cambria"/>
              <a:cs typeface="Cambria"/>
              <a:sym typeface="Cambria"/>
            </a:endParaRPr>
          </a:p>
        </p:txBody>
      </p:sp>
      <p:sp>
        <p:nvSpPr>
          <p:cNvPr id="325" name="Google Shape;325;p10"/>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aphicFrame>
        <p:nvGraphicFramePr>
          <p:cNvPr id="326" name="Google Shape;326;p10"/>
          <p:cNvGraphicFramePr/>
          <p:nvPr/>
        </p:nvGraphicFramePr>
        <p:xfrm>
          <a:off x="183803" y="1920240"/>
          <a:ext cx="3000000" cy="3000000"/>
        </p:xfrm>
        <a:graphic>
          <a:graphicData uri="http://schemas.openxmlformats.org/drawingml/2006/table">
            <a:tbl>
              <a:tblPr bandRow="1" firstRow="1">
                <a:noFill/>
                <a:tableStyleId>{E0D20D18-3A2A-4B8E-952F-16E9D9733124}</a:tableStyleId>
              </a:tblPr>
              <a:tblGrid>
                <a:gridCol w="1313825"/>
                <a:gridCol w="1463300"/>
                <a:gridCol w="1164350"/>
                <a:gridCol w="1313825"/>
                <a:gridCol w="1313825"/>
                <a:gridCol w="1313825"/>
                <a:gridCol w="1313825"/>
                <a:gridCol w="1313825"/>
                <a:gridCol w="1313825"/>
              </a:tblGrid>
              <a:tr h="914400">
                <a:tc>
                  <a:txBody>
                    <a:bodyPr/>
                    <a:lstStyle/>
                    <a:p>
                      <a:pPr indent="0" lvl="0" marL="0" marR="0" rtl="0" algn="ctr">
                        <a:spcBef>
                          <a:spcPts val="0"/>
                        </a:spcBef>
                        <a:spcAft>
                          <a:spcPts val="0"/>
                        </a:spcAft>
                        <a:buNone/>
                      </a:pPr>
                      <a:r>
                        <a:t/>
                      </a:r>
                      <a:endParaRPr sz="1800" u="none" cap="none" strike="noStrike">
                        <a:latin typeface="Cambria"/>
                        <a:ea typeface="Cambria"/>
                        <a:cs typeface="Cambria"/>
                        <a:sym typeface="Cambria"/>
                      </a:endParaRPr>
                    </a:p>
                  </a:txBody>
                  <a:tcPr marT="45725" marB="45725" marR="91450" marL="91450">
                    <a:solidFill>
                      <a:schemeClr val="lt1"/>
                    </a:solidFill>
                  </a:tcPr>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Mechanical System</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Power Module</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MCU Module</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Laser Driver Module</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Stepper Motor Driver Module</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Firmware</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Laser Module</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Material</a:t>
                      </a:r>
                      <a:endParaRPr/>
                    </a:p>
                  </a:txBody>
                  <a:tcPr marT="45725" marB="45725" marR="91450" marL="91450"/>
                </a:tc>
              </a:tr>
              <a:tr h="914400">
                <a:tc>
                  <a:txBody>
                    <a:bodyPr/>
                    <a:lstStyle/>
                    <a:p>
                      <a:pPr indent="0" lvl="0" marL="0" marR="0" rtl="0" algn="ctr">
                        <a:spcBef>
                          <a:spcPts val="0"/>
                        </a:spcBef>
                        <a:spcAft>
                          <a:spcPts val="0"/>
                        </a:spcAft>
                        <a:buNone/>
                      </a:pPr>
                      <a:r>
                        <a:rPr lang="en-US" sz="1800" u="none" cap="none" strike="noStrike">
                          <a:solidFill>
                            <a:schemeClr val="lt1"/>
                          </a:solidFill>
                          <a:latin typeface="Cambria"/>
                          <a:ea typeface="Cambria"/>
                          <a:cs typeface="Cambria"/>
                          <a:sym typeface="Cambria"/>
                        </a:rPr>
                        <a:t>Primary</a:t>
                      </a:r>
                      <a:endParaRPr/>
                    </a:p>
                  </a:txBody>
                  <a:tcPr marT="45725" marB="45725" marR="91450" marL="91450">
                    <a:solidFill>
                      <a:schemeClr val="dk1"/>
                    </a:solidFill>
                  </a:tcPr>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Daniel</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Luis </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Luis</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Daniel</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Daniel</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Michael R.</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Michael M.</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Michael M.</a:t>
                      </a:r>
                      <a:endParaRPr/>
                    </a:p>
                  </a:txBody>
                  <a:tcPr marT="45725" marB="45725" marR="91450" marL="91450"/>
                </a:tc>
              </a:tr>
              <a:tr h="914400">
                <a:tc>
                  <a:txBody>
                    <a:bodyPr/>
                    <a:lstStyle/>
                    <a:p>
                      <a:pPr indent="0" lvl="0" marL="0" marR="0" rtl="0" algn="ctr">
                        <a:spcBef>
                          <a:spcPts val="0"/>
                        </a:spcBef>
                        <a:spcAft>
                          <a:spcPts val="0"/>
                        </a:spcAft>
                        <a:buNone/>
                      </a:pPr>
                      <a:r>
                        <a:rPr lang="en-US" sz="1800" u="none" cap="none" strike="noStrike">
                          <a:solidFill>
                            <a:schemeClr val="lt1"/>
                          </a:solidFill>
                          <a:latin typeface="Cambria"/>
                          <a:ea typeface="Cambria"/>
                          <a:cs typeface="Cambria"/>
                          <a:sym typeface="Cambria"/>
                        </a:rPr>
                        <a:t>Secondary</a:t>
                      </a:r>
                      <a:endParaRPr/>
                    </a:p>
                  </a:txBody>
                  <a:tcPr marT="45725" marB="45725" marR="91450" marL="91450">
                    <a:solidFill>
                      <a:schemeClr val="dk1"/>
                    </a:solidFill>
                  </a:tcPr>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Michael R.</a:t>
                      </a:r>
                      <a:endParaRPr/>
                    </a:p>
                  </a:txBody>
                  <a:tcPr marT="45725" marB="45725" marR="91450" marL="91450"/>
                </a:tc>
                <a:tc>
                  <a:txBody>
                    <a:bodyPr/>
                    <a:lstStyle/>
                    <a:p>
                      <a:pPr indent="0" lvl="0" marL="0" marR="0" rtl="0" algn="ctr">
                        <a:spcBef>
                          <a:spcPts val="0"/>
                        </a:spcBef>
                        <a:spcAft>
                          <a:spcPts val="0"/>
                        </a:spcAft>
                        <a:buNone/>
                      </a:pPr>
                      <a:r>
                        <a:t/>
                      </a:r>
                      <a:endParaRPr sz="1800" u="none" cap="none" strike="noStrike">
                        <a:latin typeface="Cambria"/>
                        <a:ea typeface="Cambria"/>
                        <a:cs typeface="Cambria"/>
                        <a:sym typeface="Cambria"/>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Michael R.</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Michael M.</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Luis</a:t>
                      </a:r>
                      <a:endParaRPr/>
                    </a:p>
                  </a:txBody>
                  <a:tcPr marT="45725" marB="45725" marR="91450" marL="91450"/>
                </a:tc>
                <a:tc>
                  <a:txBody>
                    <a:bodyPr/>
                    <a:lstStyle/>
                    <a:p>
                      <a:pPr indent="0" lvl="0" marL="0" marR="0" rtl="0" algn="ctr">
                        <a:spcBef>
                          <a:spcPts val="0"/>
                        </a:spcBef>
                        <a:spcAft>
                          <a:spcPts val="0"/>
                        </a:spcAft>
                        <a:buNone/>
                      </a:pPr>
                      <a:r>
                        <a:t/>
                      </a:r>
                      <a:endParaRPr sz="1800" u="none" cap="none" strike="noStrike">
                        <a:latin typeface="Cambria"/>
                        <a:ea typeface="Cambria"/>
                        <a:cs typeface="Cambria"/>
                        <a:sym typeface="Cambria"/>
                      </a:endParaRPr>
                    </a:p>
                  </a:txBody>
                  <a:tcPr marT="45725" marB="45725" marR="91450" marL="91450"/>
                </a:tc>
                <a:tc>
                  <a:txBody>
                    <a:bodyPr/>
                    <a:lstStyle/>
                    <a:p>
                      <a:pPr indent="0" lvl="0" marL="0" marR="0" rtl="0" algn="ctr">
                        <a:spcBef>
                          <a:spcPts val="0"/>
                        </a:spcBef>
                        <a:spcAft>
                          <a:spcPts val="0"/>
                        </a:spcAft>
                        <a:buNone/>
                      </a:pPr>
                      <a:r>
                        <a:t/>
                      </a:r>
                      <a:endParaRPr sz="1800" u="none" cap="none" strike="noStrike">
                        <a:latin typeface="Cambria"/>
                        <a:ea typeface="Cambria"/>
                        <a:cs typeface="Cambria"/>
                        <a:sym typeface="Cambria"/>
                      </a:endParaRPr>
                    </a:p>
                  </a:txBody>
                  <a:tcPr marT="45725" marB="45725" marR="91450" marL="91450"/>
                </a:tc>
                <a:tc>
                  <a:txBody>
                    <a:bodyPr/>
                    <a:lstStyle/>
                    <a:p>
                      <a:pPr indent="0" lvl="0" marL="0" marR="0" rtl="0" algn="ctr">
                        <a:spcBef>
                          <a:spcPts val="0"/>
                        </a:spcBef>
                        <a:spcAft>
                          <a:spcPts val="0"/>
                        </a:spcAft>
                        <a:buNone/>
                      </a:pPr>
                      <a:r>
                        <a:rPr lang="en-US" sz="1800" u="none" cap="none" strike="noStrike">
                          <a:latin typeface="Cambria"/>
                          <a:ea typeface="Cambria"/>
                          <a:cs typeface="Cambria"/>
                          <a:sym typeface="Cambria"/>
                        </a:rPr>
                        <a:t>Daniel</a:t>
                      </a:r>
                      <a:endParaRPr/>
                    </a:p>
                  </a:txBody>
                  <a:tcPr marT="45725" marB="45725" marR="91450" marL="91450"/>
                </a:tc>
              </a:tr>
            </a:tbl>
          </a:graphicData>
        </a:graphic>
      </p:graphicFrame>
      <p:pic>
        <p:nvPicPr>
          <p:cNvPr id="327" name="Google Shape;327;p10"/>
          <p:cNvPicPr preferRelativeResize="0"/>
          <p:nvPr/>
        </p:nvPicPr>
        <p:blipFill rotWithShape="1">
          <a:blip r:embed="rId4">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1"/>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33" name="Google Shape;333;p11"/>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334" name="Google Shape;334;p11"/>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335" name="Google Shape;335;p11"/>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336" name="Google Shape;336;p11"/>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337" name="Google Shape;337;p11"/>
          <p:cNvSpPr txBox="1"/>
          <p:nvPr/>
        </p:nvSpPr>
        <p:spPr>
          <a:xfrm>
            <a:off x="-1" y="3044299"/>
            <a:ext cx="12191999" cy="76940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Laser and Material Design</a:t>
            </a:r>
            <a:endParaRPr sz="1800">
              <a:solidFill>
                <a:schemeClr val="dk1"/>
              </a:solidFill>
              <a:latin typeface="Calibri"/>
              <a:ea typeface="Calibri"/>
              <a:cs typeface="Calibri"/>
              <a:sym typeface="Calibri"/>
            </a:endParaRPr>
          </a:p>
        </p:txBody>
      </p:sp>
      <p:pic>
        <p:nvPicPr>
          <p:cNvPr id="338" name="Google Shape;338;p11"/>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2"/>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12"/>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346" name="Google Shape;346;p12"/>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347" name="Google Shape;347;p12"/>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348" name="Google Shape;348;p12"/>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12"/>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Laser Module: Optical Layout</a:t>
            </a:r>
            <a:endParaRPr/>
          </a:p>
        </p:txBody>
      </p:sp>
      <p:sp>
        <p:nvSpPr>
          <p:cNvPr id="350" name="Google Shape;350;p12"/>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351" name="Google Shape;351;p12"/>
          <p:cNvSpPr/>
          <p:nvPr/>
        </p:nvSpPr>
        <p:spPr>
          <a:xfrm>
            <a:off x="1600894" y="2330525"/>
            <a:ext cx="1815506" cy="193749"/>
          </a:xfrm>
          <a:prstGeom prst="cube">
            <a:avLst>
              <a:gd fmla="val 45751" name="adj"/>
            </a:avLst>
          </a:prstGeom>
          <a:solidFill>
            <a:srgbClr val="59595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52" name="Google Shape;352;p12"/>
          <p:cNvSpPr/>
          <p:nvPr/>
        </p:nvSpPr>
        <p:spPr>
          <a:xfrm>
            <a:off x="2303880" y="2328089"/>
            <a:ext cx="1120140" cy="1104703"/>
          </a:xfrm>
          <a:prstGeom prst="cube">
            <a:avLst>
              <a:gd fmla="val 84184" name="adj"/>
            </a:avLst>
          </a:prstGeom>
          <a:solidFill>
            <a:srgbClr val="59595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53" name="Google Shape;353;p12"/>
          <p:cNvSpPr/>
          <p:nvPr/>
        </p:nvSpPr>
        <p:spPr>
          <a:xfrm>
            <a:off x="711300" y="2328090"/>
            <a:ext cx="1120140" cy="1104703"/>
          </a:xfrm>
          <a:prstGeom prst="cube">
            <a:avLst>
              <a:gd fmla="val 84184" name="adj"/>
            </a:avLst>
          </a:prstGeom>
          <a:solidFill>
            <a:srgbClr val="59595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cxnSp>
        <p:nvCxnSpPr>
          <p:cNvPr id="354" name="Google Shape;354;p12"/>
          <p:cNvCxnSpPr/>
          <p:nvPr/>
        </p:nvCxnSpPr>
        <p:spPr>
          <a:xfrm>
            <a:off x="1366620" y="2798959"/>
            <a:ext cx="1374054" cy="17582"/>
          </a:xfrm>
          <a:prstGeom prst="straightConnector1">
            <a:avLst/>
          </a:prstGeom>
          <a:noFill/>
          <a:ln cap="flat" cmpd="sng" w="12700">
            <a:solidFill>
              <a:schemeClr val="dk1"/>
            </a:solidFill>
            <a:prstDash val="solid"/>
            <a:miter lim="800000"/>
            <a:headEnd len="sm" w="sm" type="none"/>
            <a:tailEnd len="sm" w="sm" type="none"/>
          </a:ln>
        </p:spPr>
      </p:cxnSp>
      <p:sp>
        <p:nvSpPr>
          <p:cNvPr id="355" name="Google Shape;355;p12"/>
          <p:cNvSpPr/>
          <p:nvPr/>
        </p:nvSpPr>
        <p:spPr>
          <a:xfrm>
            <a:off x="715496" y="3801153"/>
            <a:ext cx="2625678" cy="898945"/>
          </a:xfrm>
          <a:prstGeom prst="cube">
            <a:avLst>
              <a:gd fmla="val 91081" name="adj"/>
            </a:avLst>
          </a:prstGeom>
          <a:solidFill>
            <a:srgbClr val="FFD96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56" name="Google Shape;356;p12"/>
          <p:cNvSpPr/>
          <p:nvPr/>
        </p:nvSpPr>
        <p:spPr>
          <a:xfrm>
            <a:off x="1793420" y="4201110"/>
            <a:ext cx="321628" cy="352971"/>
          </a:xfrm>
          <a:prstGeom prst="parallelogram">
            <a:avLst>
              <a:gd fmla="val 84720" name="adj"/>
            </a:avLst>
          </a:prstGeom>
          <a:solidFill>
            <a:srgbClr val="BF9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cxnSp>
        <p:nvCxnSpPr>
          <p:cNvPr id="357" name="Google Shape;357;p12"/>
          <p:cNvCxnSpPr>
            <a:stCxn id="358" idx="1"/>
            <a:endCxn id="351" idx="1"/>
          </p:cNvCxnSpPr>
          <p:nvPr/>
        </p:nvCxnSpPr>
        <p:spPr>
          <a:xfrm flipH="1" rot="10800000">
            <a:off x="1602753" y="2419169"/>
            <a:ext cx="861600" cy="835800"/>
          </a:xfrm>
          <a:prstGeom prst="straightConnector1">
            <a:avLst/>
          </a:prstGeom>
          <a:noFill/>
          <a:ln cap="flat" cmpd="sng" w="12700">
            <a:solidFill>
              <a:schemeClr val="dk1"/>
            </a:solidFill>
            <a:prstDash val="solid"/>
            <a:miter lim="800000"/>
            <a:headEnd len="sm" w="sm" type="none"/>
            <a:tailEnd len="sm" w="sm" type="none"/>
          </a:ln>
        </p:spPr>
      </p:cxnSp>
      <p:cxnSp>
        <p:nvCxnSpPr>
          <p:cNvPr id="359" name="Google Shape;359;p12"/>
          <p:cNvCxnSpPr>
            <a:stCxn id="360" idx="2"/>
          </p:cNvCxnSpPr>
          <p:nvPr/>
        </p:nvCxnSpPr>
        <p:spPr>
          <a:xfrm>
            <a:off x="2088068" y="2963432"/>
            <a:ext cx="0" cy="1230000"/>
          </a:xfrm>
          <a:prstGeom prst="straightConnector1">
            <a:avLst/>
          </a:prstGeom>
          <a:noFill/>
          <a:ln cap="flat" cmpd="sng" w="9525">
            <a:solidFill>
              <a:srgbClr val="002060"/>
            </a:solidFill>
            <a:prstDash val="solid"/>
            <a:miter lim="800000"/>
            <a:headEnd len="sm" w="sm" type="none"/>
            <a:tailEnd len="sm" w="sm" type="none"/>
          </a:ln>
        </p:spPr>
      </p:cxnSp>
      <p:sp>
        <p:nvSpPr>
          <p:cNvPr id="358" name="Google Shape;358;p12"/>
          <p:cNvSpPr/>
          <p:nvPr/>
        </p:nvSpPr>
        <p:spPr>
          <a:xfrm>
            <a:off x="711300" y="3147142"/>
            <a:ext cx="1890733" cy="285650"/>
          </a:xfrm>
          <a:prstGeom prst="cube">
            <a:avLst>
              <a:gd fmla="val 37748" name="adj"/>
            </a:avLst>
          </a:prstGeom>
          <a:solidFill>
            <a:srgbClr val="59595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60" name="Google Shape;360;p12"/>
          <p:cNvSpPr/>
          <p:nvPr/>
        </p:nvSpPr>
        <p:spPr>
          <a:xfrm>
            <a:off x="1983293" y="2627638"/>
            <a:ext cx="209550" cy="335794"/>
          </a:xfrm>
          <a:prstGeom prst="rect">
            <a:avLst/>
          </a:prstGeom>
          <a:solidFill>
            <a:srgbClr val="9CC2E5"/>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61" name="Google Shape;361;p12"/>
          <p:cNvSpPr txBox="1"/>
          <p:nvPr/>
        </p:nvSpPr>
        <p:spPr>
          <a:xfrm>
            <a:off x="1034837" y="4698694"/>
            <a:ext cx="17338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Powder Bed</a:t>
            </a:r>
            <a:endParaRPr/>
          </a:p>
        </p:txBody>
      </p:sp>
      <p:cxnSp>
        <p:nvCxnSpPr>
          <p:cNvPr id="362" name="Google Shape;362;p12"/>
          <p:cNvCxnSpPr/>
          <p:nvPr/>
        </p:nvCxnSpPr>
        <p:spPr>
          <a:xfrm flipH="1" rot="-5400000">
            <a:off x="1093179" y="1822122"/>
            <a:ext cx="1048200" cy="883200"/>
          </a:xfrm>
          <a:prstGeom prst="curvedConnector2">
            <a:avLst/>
          </a:prstGeom>
          <a:noFill/>
          <a:ln cap="flat" cmpd="sng" w="15875">
            <a:solidFill>
              <a:srgbClr val="FF0000"/>
            </a:solidFill>
            <a:prstDash val="solid"/>
            <a:miter lim="800000"/>
            <a:headEnd len="sm" w="sm" type="none"/>
            <a:tailEnd len="med" w="med" type="triangle"/>
          </a:ln>
        </p:spPr>
      </p:cxnSp>
      <p:sp>
        <p:nvSpPr>
          <p:cNvPr id="363" name="Google Shape;363;p12"/>
          <p:cNvSpPr/>
          <p:nvPr/>
        </p:nvSpPr>
        <p:spPr>
          <a:xfrm>
            <a:off x="7478364" y="2410686"/>
            <a:ext cx="413064" cy="1441366"/>
          </a:xfrm>
          <a:prstGeom prst="triangle">
            <a:avLst>
              <a:gd fmla="val 50000" name="adj"/>
            </a:avLst>
          </a:prstGeom>
          <a:solidFill>
            <a:srgbClr val="00206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64" name="Google Shape;364;p12"/>
          <p:cNvSpPr/>
          <p:nvPr/>
        </p:nvSpPr>
        <p:spPr>
          <a:xfrm>
            <a:off x="7272773" y="1891001"/>
            <a:ext cx="842751" cy="652841"/>
          </a:xfrm>
          <a:prstGeom prst="rect">
            <a:avLst/>
          </a:prstGeom>
          <a:solidFill>
            <a:schemeClr val="accent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65" name="Google Shape;365;p12"/>
          <p:cNvSpPr/>
          <p:nvPr/>
        </p:nvSpPr>
        <p:spPr>
          <a:xfrm>
            <a:off x="7536839" y="3989637"/>
            <a:ext cx="292044" cy="1077498"/>
          </a:xfrm>
          <a:prstGeom prst="rect">
            <a:avLst/>
          </a:prstGeom>
          <a:solidFill>
            <a:srgbClr val="00206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66" name="Google Shape;366;p12"/>
          <p:cNvSpPr/>
          <p:nvPr/>
        </p:nvSpPr>
        <p:spPr>
          <a:xfrm>
            <a:off x="6608077" y="3842721"/>
            <a:ext cx="2129896" cy="115135"/>
          </a:xfrm>
          <a:prstGeom prst="rect">
            <a:avLst/>
          </a:prstGeom>
          <a:solidFill>
            <a:srgbClr val="BBD6EE"/>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67" name="Google Shape;367;p12"/>
          <p:cNvSpPr txBox="1"/>
          <p:nvPr/>
        </p:nvSpPr>
        <p:spPr>
          <a:xfrm>
            <a:off x="6392528" y="3074960"/>
            <a:ext cx="26766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FFFF00"/>
                </a:highlight>
                <a:latin typeface="Cambria"/>
                <a:ea typeface="Cambria"/>
                <a:cs typeface="Cambria"/>
                <a:sym typeface="Cambria"/>
              </a:rPr>
              <a:t>Divergent and astigmatic</a:t>
            </a:r>
            <a:endParaRPr/>
          </a:p>
        </p:txBody>
      </p:sp>
      <p:cxnSp>
        <p:nvCxnSpPr>
          <p:cNvPr id="368" name="Google Shape;368;p12"/>
          <p:cNvCxnSpPr>
            <a:stCxn id="360" idx="2"/>
          </p:cNvCxnSpPr>
          <p:nvPr/>
        </p:nvCxnSpPr>
        <p:spPr>
          <a:xfrm>
            <a:off x="2088068" y="2963432"/>
            <a:ext cx="3243000" cy="3399000"/>
          </a:xfrm>
          <a:prstGeom prst="straightConnector1">
            <a:avLst/>
          </a:prstGeom>
          <a:noFill/>
          <a:ln cap="flat" cmpd="sng" w="15875">
            <a:solidFill>
              <a:srgbClr val="FF0000"/>
            </a:solidFill>
            <a:prstDash val="lgDash"/>
            <a:miter lim="800000"/>
            <a:headEnd len="sm" w="sm" type="none"/>
            <a:tailEnd len="sm" w="sm" type="none"/>
          </a:ln>
        </p:spPr>
      </p:cxnSp>
      <p:cxnSp>
        <p:nvCxnSpPr>
          <p:cNvPr id="369" name="Google Shape;369;p12"/>
          <p:cNvCxnSpPr>
            <a:stCxn id="360" idx="0"/>
          </p:cNvCxnSpPr>
          <p:nvPr/>
        </p:nvCxnSpPr>
        <p:spPr>
          <a:xfrm flipH="1" rot="10800000">
            <a:off x="2088068" y="1259038"/>
            <a:ext cx="3243000" cy="1368600"/>
          </a:xfrm>
          <a:prstGeom prst="straightConnector1">
            <a:avLst/>
          </a:prstGeom>
          <a:noFill/>
          <a:ln cap="flat" cmpd="sng" w="15875">
            <a:solidFill>
              <a:srgbClr val="FF0000"/>
            </a:solidFill>
            <a:prstDash val="lgDash"/>
            <a:miter lim="800000"/>
            <a:headEnd len="sm" w="sm" type="none"/>
            <a:tailEnd len="sm" w="sm" type="none"/>
          </a:ln>
        </p:spPr>
      </p:cxnSp>
      <p:sp>
        <p:nvSpPr>
          <p:cNvPr id="370" name="Google Shape;370;p12"/>
          <p:cNvSpPr/>
          <p:nvPr/>
        </p:nvSpPr>
        <p:spPr>
          <a:xfrm>
            <a:off x="6608077" y="4369079"/>
            <a:ext cx="2129896" cy="115135"/>
          </a:xfrm>
          <a:prstGeom prst="rect">
            <a:avLst/>
          </a:prstGeom>
          <a:solidFill>
            <a:srgbClr val="BBD6EE"/>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71" name="Google Shape;371;p12"/>
          <p:cNvSpPr/>
          <p:nvPr/>
        </p:nvSpPr>
        <p:spPr>
          <a:xfrm>
            <a:off x="6608077" y="4972763"/>
            <a:ext cx="2129896" cy="115135"/>
          </a:xfrm>
          <a:prstGeom prst="rect">
            <a:avLst/>
          </a:prstGeom>
          <a:solidFill>
            <a:srgbClr val="BBD6EE"/>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72" name="Google Shape;372;p12"/>
          <p:cNvSpPr/>
          <p:nvPr/>
        </p:nvSpPr>
        <p:spPr>
          <a:xfrm rot="10800000">
            <a:off x="7522095" y="5254761"/>
            <a:ext cx="344109" cy="939149"/>
          </a:xfrm>
          <a:prstGeom prst="triangle">
            <a:avLst>
              <a:gd fmla="val 56884" name="adj"/>
            </a:avLst>
          </a:prstGeom>
          <a:solidFill>
            <a:srgbClr val="00206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373" name="Google Shape;373;p12"/>
          <p:cNvSpPr txBox="1"/>
          <p:nvPr/>
        </p:nvSpPr>
        <p:spPr>
          <a:xfrm>
            <a:off x="6835862" y="3976990"/>
            <a:ext cx="18250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FFFF00"/>
                </a:highlight>
                <a:latin typeface="Cambria"/>
                <a:ea typeface="Cambria"/>
                <a:cs typeface="Cambria"/>
                <a:sym typeface="Cambria"/>
              </a:rPr>
              <a:t>Partially shaped</a:t>
            </a:r>
            <a:endParaRPr/>
          </a:p>
        </p:txBody>
      </p:sp>
      <p:sp>
        <p:nvSpPr>
          <p:cNvPr id="374" name="Google Shape;374;p12"/>
          <p:cNvSpPr txBox="1"/>
          <p:nvPr/>
        </p:nvSpPr>
        <p:spPr>
          <a:xfrm>
            <a:off x="6475908" y="4551037"/>
            <a:ext cx="25784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FFFF00"/>
                </a:highlight>
                <a:latin typeface="Cambria"/>
                <a:ea typeface="Cambria"/>
                <a:cs typeface="Cambria"/>
                <a:sym typeface="Cambria"/>
              </a:rPr>
              <a:t>Circular and collimated</a:t>
            </a:r>
            <a:endParaRPr/>
          </a:p>
        </p:txBody>
      </p:sp>
      <p:sp>
        <p:nvSpPr>
          <p:cNvPr id="375" name="Google Shape;375;p12"/>
          <p:cNvSpPr txBox="1"/>
          <p:nvPr/>
        </p:nvSpPr>
        <p:spPr>
          <a:xfrm>
            <a:off x="7204505" y="5369616"/>
            <a:ext cx="16842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FFFF00"/>
                </a:highlight>
                <a:latin typeface="Cambria"/>
                <a:ea typeface="Cambria"/>
                <a:cs typeface="Cambria"/>
                <a:sym typeface="Cambria"/>
              </a:rPr>
              <a:t>Focused</a:t>
            </a:r>
            <a:endParaRPr/>
          </a:p>
        </p:txBody>
      </p:sp>
      <p:cxnSp>
        <p:nvCxnSpPr>
          <p:cNvPr id="376" name="Google Shape;376;p12"/>
          <p:cNvCxnSpPr/>
          <p:nvPr/>
        </p:nvCxnSpPr>
        <p:spPr>
          <a:xfrm flipH="1" rot="10800000">
            <a:off x="5319035" y="1260134"/>
            <a:ext cx="6057298" cy="2216"/>
          </a:xfrm>
          <a:prstGeom prst="straightConnector1">
            <a:avLst/>
          </a:prstGeom>
          <a:noFill/>
          <a:ln cap="flat" cmpd="sng" w="15875">
            <a:solidFill>
              <a:srgbClr val="FF0000"/>
            </a:solidFill>
            <a:prstDash val="lgDash"/>
            <a:miter lim="800000"/>
            <a:headEnd len="sm" w="sm" type="none"/>
            <a:tailEnd len="sm" w="sm" type="none"/>
          </a:ln>
        </p:spPr>
      </p:cxnSp>
      <p:cxnSp>
        <p:nvCxnSpPr>
          <p:cNvPr id="377" name="Google Shape;377;p12"/>
          <p:cNvCxnSpPr/>
          <p:nvPr/>
        </p:nvCxnSpPr>
        <p:spPr>
          <a:xfrm>
            <a:off x="11376333" y="1249817"/>
            <a:ext cx="0" cy="5107245"/>
          </a:xfrm>
          <a:prstGeom prst="straightConnector1">
            <a:avLst/>
          </a:prstGeom>
          <a:noFill/>
          <a:ln cap="flat" cmpd="sng" w="15875">
            <a:solidFill>
              <a:srgbClr val="FF0000"/>
            </a:solidFill>
            <a:prstDash val="lgDash"/>
            <a:miter lim="800000"/>
            <a:headEnd len="sm" w="sm" type="none"/>
            <a:tailEnd len="sm" w="sm" type="none"/>
          </a:ln>
        </p:spPr>
      </p:cxnSp>
      <p:cxnSp>
        <p:nvCxnSpPr>
          <p:cNvPr id="378" name="Google Shape;378;p12"/>
          <p:cNvCxnSpPr/>
          <p:nvPr/>
        </p:nvCxnSpPr>
        <p:spPr>
          <a:xfrm flipH="1" rot="10800000">
            <a:off x="5331199" y="6357062"/>
            <a:ext cx="6045134" cy="13393"/>
          </a:xfrm>
          <a:prstGeom prst="straightConnector1">
            <a:avLst/>
          </a:prstGeom>
          <a:noFill/>
          <a:ln cap="flat" cmpd="sng" w="15875">
            <a:solidFill>
              <a:srgbClr val="FF0000"/>
            </a:solidFill>
            <a:prstDash val="lgDash"/>
            <a:miter lim="800000"/>
            <a:headEnd len="sm" w="sm" type="none"/>
            <a:tailEnd len="sm" w="sm" type="none"/>
          </a:ln>
        </p:spPr>
      </p:cxnSp>
      <p:cxnSp>
        <p:nvCxnSpPr>
          <p:cNvPr id="379" name="Google Shape;379;p12"/>
          <p:cNvCxnSpPr/>
          <p:nvPr/>
        </p:nvCxnSpPr>
        <p:spPr>
          <a:xfrm>
            <a:off x="5331199" y="1264519"/>
            <a:ext cx="0" cy="5107245"/>
          </a:xfrm>
          <a:prstGeom prst="straightConnector1">
            <a:avLst/>
          </a:prstGeom>
          <a:noFill/>
          <a:ln cap="flat" cmpd="sng" w="15875">
            <a:solidFill>
              <a:srgbClr val="FF0000"/>
            </a:solidFill>
            <a:prstDash val="lgDash"/>
            <a:miter lim="800000"/>
            <a:headEnd len="sm" w="sm" type="none"/>
            <a:tailEnd len="sm" w="sm" type="none"/>
          </a:ln>
        </p:spPr>
      </p:cxnSp>
      <p:sp>
        <p:nvSpPr>
          <p:cNvPr id="380" name="Google Shape;380;p12"/>
          <p:cNvSpPr txBox="1"/>
          <p:nvPr/>
        </p:nvSpPr>
        <p:spPr>
          <a:xfrm>
            <a:off x="6800837" y="6001123"/>
            <a:ext cx="20404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FFFF00"/>
                </a:highlight>
                <a:latin typeface="Cambria"/>
                <a:ea typeface="Cambria"/>
                <a:cs typeface="Cambria"/>
                <a:sym typeface="Cambria"/>
              </a:rPr>
              <a:t>Sintered Material</a:t>
            </a:r>
            <a:endParaRPr/>
          </a:p>
        </p:txBody>
      </p:sp>
      <p:sp>
        <p:nvSpPr>
          <p:cNvPr id="381" name="Google Shape;381;p12"/>
          <p:cNvSpPr txBox="1"/>
          <p:nvPr/>
        </p:nvSpPr>
        <p:spPr>
          <a:xfrm>
            <a:off x="591325" y="1407721"/>
            <a:ext cx="2473469" cy="3667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Laser Module</a:t>
            </a:r>
            <a:endParaRPr/>
          </a:p>
        </p:txBody>
      </p:sp>
      <p:sp>
        <p:nvSpPr>
          <p:cNvPr id="382" name="Google Shape;382;p12"/>
          <p:cNvSpPr txBox="1"/>
          <p:nvPr/>
        </p:nvSpPr>
        <p:spPr>
          <a:xfrm>
            <a:off x="8816541" y="4241980"/>
            <a:ext cx="24944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Slow-axis correction</a:t>
            </a:r>
            <a:endParaRPr/>
          </a:p>
        </p:txBody>
      </p:sp>
      <p:sp>
        <p:nvSpPr>
          <p:cNvPr id="383" name="Google Shape;383;p12"/>
          <p:cNvSpPr txBox="1"/>
          <p:nvPr/>
        </p:nvSpPr>
        <p:spPr>
          <a:xfrm>
            <a:off x="8810988" y="3710266"/>
            <a:ext cx="24944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Fast-axis correction</a:t>
            </a:r>
            <a:endParaRPr/>
          </a:p>
        </p:txBody>
      </p:sp>
      <p:sp>
        <p:nvSpPr>
          <p:cNvPr id="384" name="Google Shape;384;p12"/>
          <p:cNvSpPr txBox="1"/>
          <p:nvPr/>
        </p:nvSpPr>
        <p:spPr>
          <a:xfrm>
            <a:off x="8819703" y="4843006"/>
            <a:ext cx="24944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Focusing</a:t>
            </a:r>
            <a:endParaRPr/>
          </a:p>
        </p:txBody>
      </p:sp>
      <p:sp>
        <p:nvSpPr>
          <p:cNvPr id="385" name="Google Shape;385;p12"/>
          <p:cNvSpPr txBox="1"/>
          <p:nvPr/>
        </p:nvSpPr>
        <p:spPr>
          <a:xfrm>
            <a:off x="5759530" y="1928755"/>
            <a:ext cx="14978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highlight>
                  <a:srgbClr val="000000"/>
                </a:highlight>
                <a:latin typeface="Cambria"/>
                <a:ea typeface="Cambria"/>
                <a:cs typeface="Cambria"/>
                <a:sym typeface="Cambria"/>
              </a:rPr>
              <a:t>Laser Diode</a:t>
            </a:r>
            <a:endParaRPr/>
          </a:p>
        </p:txBody>
      </p:sp>
      <p:sp>
        <p:nvSpPr>
          <p:cNvPr id="386" name="Google Shape;386;p12"/>
          <p:cNvSpPr txBox="1"/>
          <p:nvPr/>
        </p:nvSpPr>
        <p:spPr>
          <a:xfrm>
            <a:off x="5655341" y="3703157"/>
            <a:ext cx="87972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highlight>
                  <a:srgbClr val="000000"/>
                </a:highlight>
                <a:latin typeface="Cambria"/>
                <a:ea typeface="Cambria"/>
                <a:cs typeface="Cambria"/>
                <a:sym typeface="Cambria"/>
              </a:rPr>
              <a:t>CYL 1</a:t>
            </a:r>
            <a:endParaRPr/>
          </a:p>
        </p:txBody>
      </p:sp>
      <p:sp>
        <p:nvSpPr>
          <p:cNvPr id="387" name="Google Shape;387;p12"/>
          <p:cNvSpPr txBox="1"/>
          <p:nvPr/>
        </p:nvSpPr>
        <p:spPr>
          <a:xfrm>
            <a:off x="5655341" y="4238157"/>
            <a:ext cx="88455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highlight>
                  <a:srgbClr val="000000"/>
                </a:highlight>
                <a:latin typeface="Cambria"/>
                <a:ea typeface="Cambria"/>
                <a:cs typeface="Cambria"/>
                <a:sym typeface="Cambria"/>
              </a:rPr>
              <a:t>CYL 2</a:t>
            </a:r>
            <a:endParaRPr/>
          </a:p>
        </p:txBody>
      </p:sp>
      <p:sp>
        <p:nvSpPr>
          <p:cNvPr id="388" name="Google Shape;388;p12"/>
          <p:cNvSpPr txBox="1"/>
          <p:nvPr/>
        </p:nvSpPr>
        <p:spPr>
          <a:xfrm>
            <a:off x="5754206" y="4831338"/>
            <a:ext cx="72170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highlight>
                  <a:srgbClr val="000000"/>
                </a:highlight>
                <a:latin typeface="Cambria"/>
                <a:ea typeface="Cambria"/>
                <a:cs typeface="Cambria"/>
                <a:sym typeface="Cambria"/>
              </a:rPr>
              <a:t>PLCX</a:t>
            </a:r>
            <a:endParaRPr/>
          </a:p>
        </p:txBody>
      </p:sp>
      <p:sp>
        <p:nvSpPr>
          <p:cNvPr id="389" name="Google Shape;389;p12"/>
          <p:cNvSpPr txBox="1"/>
          <p:nvPr/>
        </p:nvSpPr>
        <p:spPr>
          <a:xfrm>
            <a:off x="3044378" y="2730093"/>
            <a:ext cx="30044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X-Y Scan System</a:t>
            </a:r>
            <a:endParaRPr/>
          </a:p>
        </p:txBody>
      </p:sp>
      <p:pic>
        <p:nvPicPr>
          <p:cNvPr id="390" name="Google Shape;390;p12"/>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13"/>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13"/>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398" name="Google Shape;398;p13"/>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399" name="Google Shape;399;p13"/>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400" name="Google Shape;400;p13"/>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13"/>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Laser Module: Optical Design</a:t>
            </a:r>
            <a:endParaRPr/>
          </a:p>
        </p:txBody>
      </p:sp>
      <p:sp>
        <p:nvSpPr>
          <p:cNvPr id="402" name="Google Shape;402;p13"/>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403" name="Google Shape;403;p13"/>
          <p:cNvSpPr/>
          <p:nvPr/>
        </p:nvSpPr>
        <p:spPr>
          <a:xfrm>
            <a:off x="3995977" y="1919093"/>
            <a:ext cx="3158910" cy="766148"/>
          </a:xfrm>
          <a:prstGeom prst="rect">
            <a:avLst/>
          </a:prstGeom>
          <a:blipFill rotWithShape="1">
            <a:blip r:embed="rId4">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04" name="Google Shape;404;p13"/>
          <p:cNvSpPr/>
          <p:nvPr/>
        </p:nvSpPr>
        <p:spPr>
          <a:xfrm>
            <a:off x="3995488" y="1588614"/>
            <a:ext cx="3159399" cy="342223"/>
          </a:xfrm>
          <a:prstGeom prst="rect">
            <a:avLst/>
          </a:prstGeom>
          <a:blipFill rotWithShape="1">
            <a:blip r:embed="rId5">
              <a:alphaModFix/>
            </a:blip>
            <a:stretch>
              <a:fillRect b="-27584" l="0" r="0" t="-13792"/>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05" name="Google Shape;405;p13"/>
          <p:cNvSpPr/>
          <p:nvPr/>
        </p:nvSpPr>
        <p:spPr>
          <a:xfrm>
            <a:off x="7154887" y="1919093"/>
            <a:ext cx="2084504" cy="766148"/>
          </a:xfrm>
          <a:prstGeom prst="rect">
            <a:avLst/>
          </a:prstGeom>
          <a:blipFill rotWithShape="1">
            <a:blip r:embed="rId6">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06" name="Google Shape;406;p13"/>
          <p:cNvSpPr/>
          <p:nvPr/>
        </p:nvSpPr>
        <p:spPr>
          <a:xfrm>
            <a:off x="3995488" y="1225492"/>
            <a:ext cx="5243903" cy="365528"/>
          </a:xfrm>
          <a:prstGeom prst="rect">
            <a:avLst/>
          </a:prstGeom>
          <a:solidFill>
            <a:srgbClr val="FEE59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Beam Shaping</a:t>
            </a:r>
            <a:endParaRPr/>
          </a:p>
        </p:txBody>
      </p:sp>
      <p:sp>
        <p:nvSpPr>
          <p:cNvPr id="407" name="Google Shape;407;p13"/>
          <p:cNvSpPr/>
          <p:nvPr/>
        </p:nvSpPr>
        <p:spPr>
          <a:xfrm>
            <a:off x="7154887" y="1589899"/>
            <a:ext cx="2084504" cy="340938"/>
          </a:xfrm>
          <a:prstGeom prst="rect">
            <a:avLst/>
          </a:prstGeom>
          <a:blipFill rotWithShape="1">
            <a:blip r:embed="rId7">
              <a:alphaModFix/>
            </a:blip>
            <a:stretch>
              <a:fillRect b="-27584" l="0" r="0" t="-13792"/>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08" name="Google Shape;408;p13"/>
          <p:cNvSpPr/>
          <p:nvPr/>
        </p:nvSpPr>
        <p:spPr>
          <a:xfrm>
            <a:off x="3995490" y="2848437"/>
            <a:ext cx="4375090" cy="461628"/>
          </a:xfrm>
          <a:prstGeom prst="rect">
            <a:avLst/>
          </a:prstGeom>
          <a:solidFill>
            <a:srgbClr val="A8D08C"/>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Beam Size at Focusing Lens</a:t>
            </a:r>
            <a:endParaRPr/>
          </a:p>
        </p:txBody>
      </p:sp>
      <p:sp>
        <p:nvSpPr>
          <p:cNvPr id="409" name="Google Shape;409;p13"/>
          <p:cNvSpPr/>
          <p:nvPr/>
        </p:nvSpPr>
        <p:spPr>
          <a:xfrm>
            <a:off x="3995489" y="3294033"/>
            <a:ext cx="4375091" cy="457328"/>
          </a:xfrm>
          <a:prstGeom prst="rect">
            <a:avLst/>
          </a:prstGeom>
          <a:blipFill rotWithShape="1">
            <a:blip r:embed="rId8">
              <a:alphaModFix/>
            </a:blip>
            <a:stretch>
              <a:fillRect b="-1298"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10" name="Google Shape;410;p13"/>
          <p:cNvSpPr/>
          <p:nvPr/>
        </p:nvSpPr>
        <p:spPr>
          <a:xfrm>
            <a:off x="3995488" y="3751361"/>
            <a:ext cx="4375091" cy="457328"/>
          </a:xfrm>
          <a:prstGeom prst="rect">
            <a:avLst/>
          </a:prstGeom>
          <a:blipFill rotWithShape="1">
            <a:blip r:embed="rId9">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11" name="Google Shape;411;p13"/>
          <p:cNvSpPr/>
          <p:nvPr/>
        </p:nvSpPr>
        <p:spPr>
          <a:xfrm>
            <a:off x="8511057" y="2848437"/>
            <a:ext cx="3440528" cy="461628"/>
          </a:xfrm>
          <a:prstGeom prst="rect">
            <a:avLst/>
          </a:prstGeom>
          <a:solidFill>
            <a:srgbClr val="A8D08C"/>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Eccentricity</a:t>
            </a:r>
            <a:endParaRPr/>
          </a:p>
        </p:txBody>
      </p:sp>
      <p:sp>
        <p:nvSpPr>
          <p:cNvPr id="412" name="Google Shape;412;p13"/>
          <p:cNvSpPr/>
          <p:nvPr/>
        </p:nvSpPr>
        <p:spPr>
          <a:xfrm>
            <a:off x="8511057" y="3294394"/>
            <a:ext cx="3440528" cy="668138"/>
          </a:xfrm>
          <a:prstGeom prst="rect">
            <a:avLst/>
          </a:prstGeom>
          <a:blipFill rotWithShape="1">
            <a:blip r:embed="rId10">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13" name="Google Shape;413;p13"/>
          <p:cNvSpPr/>
          <p:nvPr/>
        </p:nvSpPr>
        <p:spPr>
          <a:xfrm>
            <a:off x="3995488" y="4376185"/>
            <a:ext cx="5243900" cy="457292"/>
          </a:xfrm>
          <a:prstGeom prst="rect">
            <a:avLst/>
          </a:prstGeom>
          <a:solidFill>
            <a:srgbClr val="E9A8EE"/>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Spot Size Focus Parameters</a:t>
            </a:r>
            <a:endParaRPr/>
          </a:p>
        </p:txBody>
      </p:sp>
      <p:sp>
        <p:nvSpPr>
          <p:cNvPr id="414" name="Google Shape;414;p13"/>
          <p:cNvSpPr/>
          <p:nvPr/>
        </p:nvSpPr>
        <p:spPr>
          <a:xfrm>
            <a:off x="235106" y="1236839"/>
            <a:ext cx="3551732" cy="457328"/>
          </a:xfrm>
          <a:prstGeom prst="rect">
            <a:avLst/>
          </a:prstGeom>
          <a:solidFill>
            <a:srgbClr val="D0CECE"/>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Selected Parts</a:t>
            </a:r>
            <a:endParaRPr/>
          </a:p>
        </p:txBody>
      </p:sp>
      <p:sp>
        <p:nvSpPr>
          <p:cNvPr id="415" name="Google Shape;415;p13"/>
          <p:cNvSpPr/>
          <p:nvPr/>
        </p:nvSpPr>
        <p:spPr>
          <a:xfrm>
            <a:off x="235106" y="1693443"/>
            <a:ext cx="1436914" cy="643278"/>
          </a:xfrm>
          <a:prstGeom prst="rect">
            <a:avLst/>
          </a:prstGeom>
          <a:solidFill>
            <a:srgbClr val="D0CECE"/>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Laser Diode</a:t>
            </a:r>
            <a:endParaRPr/>
          </a:p>
        </p:txBody>
      </p:sp>
      <p:sp>
        <p:nvSpPr>
          <p:cNvPr id="416" name="Google Shape;416;p13"/>
          <p:cNvSpPr/>
          <p:nvPr/>
        </p:nvSpPr>
        <p:spPr>
          <a:xfrm>
            <a:off x="1672020" y="1693442"/>
            <a:ext cx="2114818" cy="635115"/>
          </a:xfrm>
          <a:prstGeom prst="rect">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Osram PLPT9</a:t>
            </a:r>
            <a:endParaRPr/>
          </a:p>
          <a:p>
            <a:pPr indent="0" lvl="0" marL="0" marR="0" rtl="0" algn="ctr">
              <a:spcBef>
                <a:spcPts val="0"/>
              </a:spcBef>
              <a:spcAft>
                <a:spcPts val="0"/>
              </a:spcAft>
              <a:buNone/>
            </a:pPr>
            <a:r>
              <a:rPr lang="en-US" sz="1800">
                <a:solidFill>
                  <a:schemeClr val="dk1"/>
                </a:solidFill>
                <a:latin typeface="Cambria"/>
                <a:ea typeface="Cambria"/>
                <a:cs typeface="Cambria"/>
                <a:sym typeface="Cambria"/>
              </a:rPr>
              <a:t>5W 445 nm</a:t>
            </a:r>
            <a:endParaRPr/>
          </a:p>
        </p:txBody>
      </p:sp>
      <p:sp>
        <p:nvSpPr>
          <p:cNvPr id="417" name="Google Shape;417;p13"/>
          <p:cNvSpPr/>
          <p:nvPr/>
        </p:nvSpPr>
        <p:spPr>
          <a:xfrm>
            <a:off x="235106" y="2329278"/>
            <a:ext cx="1436914" cy="633665"/>
          </a:xfrm>
          <a:prstGeom prst="rect">
            <a:avLst/>
          </a:prstGeom>
          <a:solidFill>
            <a:srgbClr val="D0CECE"/>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Cylindrical Lens 1</a:t>
            </a:r>
            <a:endParaRPr/>
          </a:p>
        </p:txBody>
      </p:sp>
      <p:sp>
        <p:nvSpPr>
          <p:cNvPr id="418" name="Google Shape;418;p13"/>
          <p:cNvSpPr/>
          <p:nvPr/>
        </p:nvSpPr>
        <p:spPr>
          <a:xfrm>
            <a:off x="1672020" y="2328553"/>
            <a:ext cx="2114818" cy="635115"/>
          </a:xfrm>
          <a:prstGeom prst="rect">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Thorlabs LJ1598L1</a:t>
            </a:r>
            <a:endParaRPr/>
          </a:p>
          <a:p>
            <a:pPr indent="0" lvl="0" marL="0" marR="0" rtl="0" algn="ctr">
              <a:spcBef>
                <a:spcPts val="0"/>
              </a:spcBef>
              <a:spcAft>
                <a:spcPts val="0"/>
              </a:spcAft>
              <a:buNone/>
            </a:pPr>
            <a:r>
              <a:rPr lang="en-US" sz="1800">
                <a:solidFill>
                  <a:schemeClr val="dk1"/>
                </a:solidFill>
                <a:latin typeface="Cambria"/>
                <a:ea typeface="Cambria"/>
                <a:cs typeface="Cambria"/>
                <a:sym typeface="Cambria"/>
              </a:rPr>
              <a:t>EFL 3.91 mm</a:t>
            </a:r>
            <a:endParaRPr/>
          </a:p>
        </p:txBody>
      </p:sp>
      <p:sp>
        <p:nvSpPr>
          <p:cNvPr id="419" name="Google Shape;419;p13"/>
          <p:cNvSpPr/>
          <p:nvPr/>
        </p:nvSpPr>
        <p:spPr>
          <a:xfrm>
            <a:off x="235106" y="2962943"/>
            <a:ext cx="1436914" cy="633665"/>
          </a:xfrm>
          <a:prstGeom prst="rect">
            <a:avLst/>
          </a:prstGeom>
          <a:solidFill>
            <a:srgbClr val="D0CECE"/>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Cylindrical Lens 2</a:t>
            </a:r>
            <a:endParaRPr/>
          </a:p>
        </p:txBody>
      </p:sp>
      <p:sp>
        <p:nvSpPr>
          <p:cNvPr id="420" name="Google Shape;420;p13"/>
          <p:cNvSpPr/>
          <p:nvPr/>
        </p:nvSpPr>
        <p:spPr>
          <a:xfrm>
            <a:off x="1672020" y="2962218"/>
            <a:ext cx="2114818" cy="635115"/>
          </a:xfrm>
          <a:prstGeom prst="rect">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Thorlabs LJ1638L1</a:t>
            </a:r>
            <a:endParaRPr/>
          </a:p>
          <a:p>
            <a:pPr indent="0" lvl="0" marL="0" marR="0" rtl="0" algn="ctr">
              <a:spcBef>
                <a:spcPts val="0"/>
              </a:spcBef>
              <a:spcAft>
                <a:spcPts val="0"/>
              </a:spcAft>
              <a:buNone/>
            </a:pPr>
            <a:r>
              <a:rPr lang="en-US" sz="1800">
                <a:solidFill>
                  <a:schemeClr val="dk1"/>
                </a:solidFill>
                <a:latin typeface="Cambria"/>
                <a:ea typeface="Cambria"/>
                <a:cs typeface="Cambria"/>
                <a:sym typeface="Cambria"/>
              </a:rPr>
              <a:t>EFL 22.19 mm</a:t>
            </a:r>
            <a:endParaRPr/>
          </a:p>
        </p:txBody>
      </p:sp>
      <p:sp>
        <p:nvSpPr>
          <p:cNvPr id="421" name="Google Shape;421;p13"/>
          <p:cNvSpPr/>
          <p:nvPr/>
        </p:nvSpPr>
        <p:spPr>
          <a:xfrm>
            <a:off x="240415" y="3596608"/>
            <a:ext cx="1436914" cy="633665"/>
          </a:xfrm>
          <a:prstGeom prst="rect">
            <a:avLst/>
          </a:prstGeom>
          <a:solidFill>
            <a:srgbClr val="D0CECE"/>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Plano-Convex Lens</a:t>
            </a:r>
            <a:endParaRPr/>
          </a:p>
        </p:txBody>
      </p:sp>
      <p:sp>
        <p:nvSpPr>
          <p:cNvPr id="422" name="Google Shape;422;p13"/>
          <p:cNvSpPr/>
          <p:nvPr/>
        </p:nvSpPr>
        <p:spPr>
          <a:xfrm>
            <a:off x="1677329" y="3595883"/>
            <a:ext cx="2114818" cy="635115"/>
          </a:xfrm>
          <a:prstGeom prst="rect">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Thorlabs LA1608</a:t>
            </a:r>
            <a:endParaRPr/>
          </a:p>
          <a:p>
            <a:pPr indent="0" lvl="0" marL="0" marR="0" rtl="0" algn="ctr">
              <a:spcBef>
                <a:spcPts val="0"/>
              </a:spcBef>
              <a:spcAft>
                <a:spcPts val="0"/>
              </a:spcAft>
              <a:buNone/>
            </a:pPr>
            <a:r>
              <a:rPr lang="en-US" sz="1800">
                <a:solidFill>
                  <a:schemeClr val="dk1"/>
                </a:solidFill>
                <a:latin typeface="Cambria"/>
                <a:ea typeface="Cambria"/>
                <a:cs typeface="Cambria"/>
                <a:sym typeface="Cambria"/>
              </a:rPr>
              <a:t>EFL 75 mm</a:t>
            </a:r>
            <a:endParaRPr/>
          </a:p>
        </p:txBody>
      </p:sp>
      <p:sp>
        <p:nvSpPr>
          <p:cNvPr id="423" name="Google Shape;423;p13"/>
          <p:cNvSpPr/>
          <p:nvPr/>
        </p:nvSpPr>
        <p:spPr>
          <a:xfrm>
            <a:off x="3995485" y="5501835"/>
            <a:ext cx="5243903" cy="668138"/>
          </a:xfrm>
          <a:prstGeom prst="rect">
            <a:avLst/>
          </a:prstGeom>
          <a:blipFill rotWithShape="1">
            <a:blip r:embed="rId11">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24" name="Google Shape;424;p13"/>
          <p:cNvSpPr/>
          <p:nvPr/>
        </p:nvSpPr>
        <p:spPr>
          <a:xfrm>
            <a:off x="3995486" y="4833697"/>
            <a:ext cx="5243902" cy="668138"/>
          </a:xfrm>
          <a:prstGeom prst="rect">
            <a:avLst/>
          </a:prstGeom>
          <a:blipFill rotWithShape="1">
            <a:blip r:embed="rId12">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pic>
        <p:nvPicPr>
          <p:cNvPr id="425" name="Google Shape;425;p13"/>
          <p:cNvPicPr preferRelativeResize="0"/>
          <p:nvPr/>
        </p:nvPicPr>
        <p:blipFill rotWithShape="1">
          <a:blip r:embed="rId13">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descr="Diagram&#10;&#10;Description automatically generated" id="431" name="Google Shape;431;p14"/>
          <p:cNvPicPr preferRelativeResize="0"/>
          <p:nvPr/>
        </p:nvPicPr>
        <p:blipFill rotWithShape="1">
          <a:blip r:embed="rId3">
            <a:alphaModFix/>
          </a:blip>
          <a:srcRect b="0" l="0" r="0" t="0"/>
          <a:stretch/>
        </p:blipFill>
        <p:spPr>
          <a:xfrm>
            <a:off x="5195646" y="1002745"/>
            <a:ext cx="3200400" cy="2171578"/>
          </a:xfrm>
          <a:prstGeom prst="rect">
            <a:avLst/>
          </a:prstGeom>
          <a:noFill/>
          <a:ln cap="flat" cmpd="sng" w="9525">
            <a:solidFill>
              <a:schemeClr val="dk1"/>
            </a:solidFill>
            <a:prstDash val="solid"/>
            <a:round/>
            <a:headEnd len="sm" w="sm" type="none"/>
            <a:tailEnd len="sm" w="sm" type="none"/>
          </a:ln>
        </p:spPr>
      </p:pic>
      <p:pic>
        <p:nvPicPr>
          <p:cNvPr descr="Diagram&#10;&#10;Description automatically generated" id="432" name="Google Shape;432;p14"/>
          <p:cNvPicPr preferRelativeResize="0"/>
          <p:nvPr/>
        </p:nvPicPr>
        <p:blipFill rotWithShape="1">
          <a:blip r:embed="rId4">
            <a:alphaModFix/>
          </a:blip>
          <a:srcRect b="0" l="0" r="0" t="0"/>
          <a:stretch/>
        </p:blipFill>
        <p:spPr>
          <a:xfrm>
            <a:off x="8399525" y="1005437"/>
            <a:ext cx="3193741" cy="2172421"/>
          </a:xfrm>
          <a:prstGeom prst="rect">
            <a:avLst/>
          </a:prstGeom>
          <a:noFill/>
          <a:ln cap="flat" cmpd="sng" w="9525">
            <a:solidFill>
              <a:schemeClr val="dk1"/>
            </a:solidFill>
            <a:prstDash val="solid"/>
            <a:round/>
            <a:headEnd len="sm" w="sm" type="none"/>
            <a:tailEnd len="sm" w="sm" type="none"/>
          </a:ln>
        </p:spPr>
      </p:pic>
      <p:sp>
        <p:nvSpPr>
          <p:cNvPr id="433" name="Google Shape;433;p14"/>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14"/>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435" name="Google Shape;435;p14"/>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436" name="Google Shape;436;p14"/>
          <p:cNvPicPr preferRelativeResize="0"/>
          <p:nvPr/>
        </p:nvPicPr>
        <p:blipFill rotWithShape="1">
          <a:blip r:embed="rId5">
            <a:alphaModFix/>
          </a:blip>
          <a:srcRect b="0" l="0" r="0" t="0"/>
          <a:stretch/>
        </p:blipFill>
        <p:spPr>
          <a:xfrm>
            <a:off x="1" y="1"/>
            <a:ext cx="750770" cy="1013088"/>
          </a:xfrm>
          <a:prstGeom prst="rect">
            <a:avLst/>
          </a:prstGeom>
          <a:noFill/>
          <a:ln>
            <a:noFill/>
          </a:ln>
        </p:spPr>
      </p:pic>
      <p:sp>
        <p:nvSpPr>
          <p:cNvPr id="437" name="Google Shape;437;p14"/>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14"/>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Laser Module: Optical Simulation</a:t>
            </a:r>
            <a:endParaRPr/>
          </a:p>
        </p:txBody>
      </p:sp>
      <p:sp>
        <p:nvSpPr>
          <p:cNvPr id="439" name="Google Shape;439;p14"/>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pSp>
        <p:nvGrpSpPr>
          <p:cNvPr id="440" name="Google Shape;440;p14"/>
          <p:cNvGrpSpPr/>
          <p:nvPr/>
        </p:nvGrpSpPr>
        <p:grpSpPr>
          <a:xfrm>
            <a:off x="596499" y="2503042"/>
            <a:ext cx="11595500" cy="3985076"/>
            <a:chOff x="454024" y="2306598"/>
            <a:chExt cx="10909300" cy="3985076"/>
          </a:xfrm>
        </p:grpSpPr>
        <p:pic>
          <p:nvPicPr>
            <p:cNvPr id="441" name="Google Shape;441;p14"/>
            <p:cNvPicPr preferRelativeResize="0"/>
            <p:nvPr/>
          </p:nvPicPr>
          <p:blipFill rotWithShape="1">
            <a:blip r:embed="rId6">
              <a:alphaModFix/>
            </a:blip>
            <a:srcRect b="43292" l="57008" r="12008" t="24552"/>
            <a:stretch/>
          </p:blipFill>
          <p:spPr>
            <a:xfrm>
              <a:off x="828675" y="2306598"/>
              <a:ext cx="10534649" cy="3075027"/>
            </a:xfrm>
            <a:prstGeom prst="rect">
              <a:avLst/>
            </a:prstGeom>
            <a:noFill/>
            <a:ln>
              <a:noFill/>
            </a:ln>
          </p:spPr>
        </p:pic>
        <p:cxnSp>
          <p:nvCxnSpPr>
            <p:cNvPr id="442" name="Google Shape;442;p14"/>
            <p:cNvCxnSpPr>
              <a:endCxn id="443" idx="3"/>
            </p:cNvCxnSpPr>
            <p:nvPr/>
          </p:nvCxnSpPr>
          <p:spPr>
            <a:xfrm rot="10800000">
              <a:off x="790574" y="3857623"/>
              <a:ext cx="10420500" cy="0"/>
            </a:xfrm>
            <a:prstGeom prst="straightConnector1">
              <a:avLst/>
            </a:prstGeom>
            <a:noFill/>
            <a:ln cap="flat" cmpd="sng" w="9525">
              <a:solidFill>
                <a:schemeClr val="accent1"/>
              </a:solidFill>
              <a:prstDash val="solid"/>
              <a:miter lim="800000"/>
              <a:headEnd len="sm" w="sm" type="none"/>
              <a:tailEnd len="sm" w="sm" type="none"/>
            </a:ln>
          </p:spPr>
        </p:cxnSp>
        <p:cxnSp>
          <p:nvCxnSpPr>
            <p:cNvPr id="444" name="Google Shape;444;p14"/>
            <p:cNvCxnSpPr>
              <a:endCxn id="445" idx="0"/>
            </p:cNvCxnSpPr>
            <p:nvPr/>
          </p:nvCxnSpPr>
          <p:spPr>
            <a:xfrm>
              <a:off x="922231" y="3857674"/>
              <a:ext cx="900" cy="2037900"/>
            </a:xfrm>
            <a:prstGeom prst="straightConnector1">
              <a:avLst/>
            </a:prstGeom>
            <a:noFill/>
            <a:ln cap="flat" cmpd="sng" w="9525">
              <a:solidFill>
                <a:schemeClr val="accent1"/>
              </a:solidFill>
              <a:prstDash val="dash"/>
              <a:miter lim="800000"/>
              <a:headEnd len="sm" w="sm" type="none"/>
              <a:tailEnd len="sm" w="sm" type="none"/>
            </a:ln>
          </p:spPr>
        </p:cxnSp>
        <p:cxnSp>
          <p:nvCxnSpPr>
            <p:cNvPr id="446" name="Google Shape;446;p14"/>
            <p:cNvCxnSpPr/>
            <p:nvPr/>
          </p:nvCxnSpPr>
          <p:spPr>
            <a:xfrm>
              <a:off x="1337468" y="3857623"/>
              <a:ext cx="0" cy="2037950"/>
            </a:xfrm>
            <a:prstGeom prst="straightConnector1">
              <a:avLst/>
            </a:prstGeom>
            <a:noFill/>
            <a:ln cap="flat" cmpd="sng" w="9525">
              <a:solidFill>
                <a:schemeClr val="accent1"/>
              </a:solidFill>
              <a:prstDash val="dash"/>
              <a:miter lim="800000"/>
              <a:headEnd len="sm" w="sm" type="none"/>
              <a:tailEnd len="sm" w="sm" type="none"/>
            </a:ln>
          </p:spPr>
        </p:cxnSp>
        <p:cxnSp>
          <p:nvCxnSpPr>
            <p:cNvPr id="447" name="Google Shape;447;p14"/>
            <p:cNvCxnSpPr>
              <a:endCxn id="448" idx="2"/>
            </p:cNvCxnSpPr>
            <p:nvPr/>
          </p:nvCxnSpPr>
          <p:spPr>
            <a:xfrm>
              <a:off x="3163886" y="3857564"/>
              <a:ext cx="0" cy="2038800"/>
            </a:xfrm>
            <a:prstGeom prst="straightConnector1">
              <a:avLst/>
            </a:prstGeom>
            <a:noFill/>
            <a:ln cap="flat" cmpd="sng" w="9525">
              <a:solidFill>
                <a:schemeClr val="accent1"/>
              </a:solidFill>
              <a:prstDash val="dash"/>
              <a:miter lim="800000"/>
              <a:headEnd len="sm" w="sm" type="none"/>
              <a:tailEnd len="sm" w="sm" type="none"/>
            </a:ln>
          </p:spPr>
        </p:cxnSp>
        <p:cxnSp>
          <p:nvCxnSpPr>
            <p:cNvPr id="449" name="Google Shape;449;p14"/>
            <p:cNvCxnSpPr>
              <a:endCxn id="450" idx="2"/>
            </p:cNvCxnSpPr>
            <p:nvPr/>
          </p:nvCxnSpPr>
          <p:spPr>
            <a:xfrm>
              <a:off x="3578224" y="3857674"/>
              <a:ext cx="0" cy="2037900"/>
            </a:xfrm>
            <a:prstGeom prst="straightConnector1">
              <a:avLst/>
            </a:prstGeom>
            <a:noFill/>
            <a:ln cap="flat" cmpd="sng" w="9525">
              <a:solidFill>
                <a:schemeClr val="accent1"/>
              </a:solidFill>
              <a:prstDash val="dash"/>
              <a:miter lim="800000"/>
              <a:headEnd len="sm" w="sm" type="none"/>
              <a:tailEnd len="sm" w="sm" type="none"/>
            </a:ln>
          </p:spPr>
        </p:cxnSp>
        <p:cxnSp>
          <p:nvCxnSpPr>
            <p:cNvPr id="451" name="Google Shape;451;p14"/>
            <p:cNvCxnSpPr>
              <a:endCxn id="452" idx="2"/>
            </p:cNvCxnSpPr>
            <p:nvPr/>
          </p:nvCxnSpPr>
          <p:spPr>
            <a:xfrm>
              <a:off x="3966367" y="3857675"/>
              <a:ext cx="0" cy="2037900"/>
            </a:xfrm>
            <a:prstGeom prst="straightConnector1">
              <a:avLst/>
            </a:prstGeom>
            <a:noFill/>
            <a:ln cap="flat" cmpd="sng" w="9525">
              <a:solidFill>
                <a:schemeClr val="accent1"/>
              </a:solidFill>
              <a:prstDash val="dash"/>
              <a:miter lim="800000"/>
              <a:headEnd len="sm" w="sm" type="none"/>
              <a:tailEnd len="sm" w="sm" type="none"/>
            </a:ln>
          </p:spPr>
        </p:cxnSp>
        <p:cxnSp>
          <p:nvCxnSpPr>
            <p:cNvPr id="453" name="Google Shape;453;p14"/>
            <p:cNvCxnSpPr/>
            <p:nvPr/>
          </p:nvCxnSpPr>
          <p:spPr>
            <a:xfrm>
              <a:off x="4409280" y="3857623"/>
              <a:ext cx="0" cy="2037949"/>
            </a:xfrm>
            <a:prstGeom prst="straightConnector1">
              <a:avLst/>
            </a:prstGeom>
            <a:noFill/>
            <a:ln cap="flat" cmpd="sng" w="9525">
              <a:solidFill>
                <a:schemeClr val="accent1"/>
              </a:solidFill>
              <a:prstDash val="dash"/>
              <a:miter lim="800000"/>
              <a:headEnd len="sm" w="sm" type="none"/>
              <a:tailEnd len="sm" w="sm" type="none"/>
            </a:ln>
          </p:spPr>
        </p:cxnSp>
        <p:cxnSp>
          <p:nvCxnSpPr>
            <p:cNvPr id="454" name="Google Shape;454;p14"/>
            <p:cNvCxnSpPr/>
            <p:nvPr/>
          </p:nvCxnSpPr>
          <p:spPr>
            <a:xfrm>
              <a:off x="11245849" y="3857623"/>
              <a:ext cx="1" cy="2037948"/>
            </a:xfrm>
            <a:prstGeom prst="straightConnector1">
              <a:avLst/>
            </a:prstGeom>
            <a:noFill/>
            <a:ln cap="flat" cmpd="sng" w="9525">
              <a:solidFill>
                <a:schemeClr val="accent1"/>
              </a:solidFill>
              <a:prstDash val="dash"/>
              <a:miter lim="800000"/>
              <a:headEnd len="sm" w="sm" type="none"/>
              <a:tailEnd len="sm" w="sm" type="none"/>
            </a:ln>
          </p:spPr>
        </p:cxnSp>
        <p:sp>
          <p:nvSpPr>
            <p:cNvPr id="452" name="Google Shape;452;p14"/>
            <p:cNvSpPr/>
            <p:nvPr/>
          </p:nvSpPr>
          <p:spPr>
            <a:xfrm rot="-5400000">
              <a:off x="3721099" y="5752700"/>
              <a:ext cx="102393" cy="388143"/>
            </a:xfrm>
            <a:prstGeom prst="leftBrace">
              <a:avLst>
                <a:gd fmla="val 26937"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14"/>
            <p:cNvSpPr/>
            <p:nvPr/>
          </p:nvSpPr>
          <p:spPr>
            <a:xfrm rot="-5400000">
              <a:off x="3319858" y="5739601"/>
              <a:ext cx="102393" cy="414338"/>
            </a:xfrm>
            <a:prstGeom prst="leftBrace">
              <a:avLst>
                <a:gd fmla="val 26937"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14"/>
            <p:cNvSpPr/>
            <p:nvPr/>
          </p:nvSpPr>
          <p:spPr>
            <a:xfrm rot="-5400000">
              <a:off x="2199481" y="5034352"/>
              <a:ext cx="102393" cy="1826416"/>
            </a:xfrm>
            <a:prstGeom prst="leftBrace">
              <a:avLst>
                <a:gd fmla="val 26937"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14"/>
            <p:cNvSpPr/>
            <p:nvPr/>
          </p:nvSpPr>
          <p:spPr>
            <a:xfrm rot="-5400000">
              <a:off x="1079103" y="5739601"/>
              <a:ext cx="102393" cy="414338"/>
            </a:xfrm>
            <a:prstGeom prst="leftBrace">
              <a:avLst>
                <a:gd fmla="val 26937"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14"/>
            <p:cNvSpPr txBox="1"/>
            <p:nvPr/>
          </p:nvSpPr>
          <p:spPr>
            <a:xfrm>
              <a:off x="454024" y="5953120"/>
              <a:ext cx="135255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Math"/>
                  <a:ea typeface="Cambria Math"/>
                  <a:cs typeface="Cambria Math"/>
                  <a:sym typeface="Cambria Math"/>
                </a:rPr>
                <a:t>3.81</a:t>
              </a:r>
              <a:endParaRPr/>
            </a:p>
          </p:txBody>
        </p:sp>
        <p:sp>
          <p:nvSpPr>
            <p:cNvPr id="456" name="Google Shape;456;p14"/>
            <p:cNvSpPr txBox="1"/>
            <p:nvPr/>
          </p:nvSpPr>
          <p:spPr>
            <a:xfrm>
              <a:off x="1574402" y="5953120"/>
              <a:ext cx="135255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Math"/>
                  <a:ea typeface="Cambria Math"/>
                  <a:cs typeface="Cambria Math"/>
                  <a:sym typeface="Cambria Math"/>
                </a:rPr>
                <a:t>18.28</a:t>
              </a:r>
              <a:endParaRPr/>
            </a:p>
          </p:txBody>
        </p:sp>
        <p:sp>
          <p:nvSpPr>
            <p:cNvPr id="457" name="Google Shape;457;p14"/>
            <p:cNvSpPr txBox="1"/>
            <p:nvPr/>
          </p:nvSpPr>
          <p:spPr>
            <a:xfrm>
              <a:off x="2694780" y="5953120"/>
              <a:ext cx="135255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Math"/>
                  <a:ea typeface="Cambria Math"/>
                  <a:cs typeface="Cambria Math"/>
                  <a:sym typeface="Cambria Math"/>
                </a:rPr>
                <a:t>3.89</a:t>
              </a:r>
              <a:endParaRPr/>
            </a:p>
          </p:txBody>
        </p:sp>
        <p:sp>
          <p:nvSpPr>
            <p:cNvPr id="458" name="Google Shape;458;p14"/>
            <p:cNvSpPr txBox="1"/>
            <p:nvPr/>
          </p:nvSpPr>
          <p:spPr>
            <a:xfrm>
              <a:off x="3096020" y="5953120"/>
              <a:ext cx="135255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Math"/>
                  <a:ea typeface="Cambria Math"/>
                  <a:cs typeface="Cambria Math"/>
                  <a:sym typeface="Cambria Math"/>
                </a:rPr>
                <a:t>var</a:t>
              </a:r>
              <a:endParaRPr/>
            </a:p>
          </p:txBody>
        </p:sp>
        <p:sp>
          <p:nvSpPr>
            <p:cNvPr id="459" name="Google Shape;459;p14"/>
            <p:cNvSpPr/>
            <p:nvPr/>
          </p:nvSpPr>
          <p:spPr>
            <a:xfrm rot="-5400000">
              <a:off x="4136624" y="5725314"/>
              <a:ext cx="102393" cy="442910"/>
            </a:xfrm>
            <a:prstGeom prst="leftBrace">
              <a:avLst>
                <a:gd fmla="val 26937"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14"/>
            <p:cNvSpPr txBox="1"/>
            <p:nvPr/>
          </p:nvSpPr>
          <p:spPr>
            <a:xfrm>
              <a:off x="3511545" y="5953120"/>
              <a:ext cx="135255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Math"/>
                  <a:ea typeface="Cambria Math"/>
                  <a:cs typeface="Cambria Math"/>
                  <a:sym typeface="Cambria Math"/>
                </a:rPr>
                <a:t>4.17</a:t>
              </a:r>
              <a:endParaRPr/>
            </a:p>
          </p:txBody>
        </p:sp>
        <p:sp>
          <p:nvSpPr>
            <p:cNvPr id="461" name="Google Shape;461;p14"/>
            <p:cNvSpPr/>
            <p:nvPr/>
          </p:nvSpPr>
          <p:spPr>
            <a:xfrm rot="-5400000">
              <a:off x="7776367" y="2528481"/>
              <a:ext cx="102393" cy="6836574"/>
            </a:xfrm>
            <a:prstGeom prst="leftBrace">
              <a:avLst>
                <a:gd fmla="val 26937"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14"/>
            <p:cNvSpPr txBox="1"/>
            <p:nvPr/>
          </p:nvSpPr>
          <p:spPr>
            <a:xfrm>
              <a:off x="7164384" y="5953120"/>
              <a:ext cx="135255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Math"/>
                  <a:ea typeface="Cambria Math"/>
                  <a:cs typeface="Cambria Math"/>
                  <a:sym typeface="Cambria Math"/>
                </a:rPr>
                <a:t>67.50</a:t>
              </a:r>
              <a:endParaRPr/>
            </a:p>
          </p:txBody>
        </p:sp>
        <p:pic>
          <p:nvPicPr>
            <p:cNvPr id="443" name="Google Shape;443;p14"/>
            <p:cNvPicPr preferRelativeResize="0"/>
            <p:nvPr/>
          </p:nvPicPr>
          <p:blipFill rotWithShape="1">
            <a:blip r:embed="rId7">
              <a:alphaModFix/>
            </a:blip>
            <a:srcRect b="28611" l="59484" r="20609" t="17268"/>
            <a:stretch/>
          </p:blipFill>
          <p:spPr>
            <a:xfrm>
              <a:off x="470028" y="3735163"/>
              <a:ext cx="320546" cy="244920"/>
            </a:xfrm>
            <a:prstGeom prst="rect">
              <a:avLst/>
            </a:prstGeom>
            <a:noFill/>
            <a:ln>
              <a:noFill/>
            </a:ln>
          </p:spPr>
        </p:pic>
        <p:cxnSp>
          <p:nvCxnSpPr>
            <p:cNvPr id="463" name="Google Shape;463;p14"/>
            <p:cNvCxnSpPr/>
            <p:nvPr/>
          </p:nvCxnSpPr>
          <p:spPr>
            <a:xfrm>
              <a:off x="923131" y="3213100"/>
              <a:ext cx="0" cy="640556"/>
            </a:xfrm>
            <a:prstGeom prst="straightConnector1">
              <a:avLst/>
            </a:prstGeom>
            <a:noFill/>
            <a:ln cap="flat" cmpd="sng" w="9525">
              <a:solidFill>
                <a:schemeClr val="accent1"/>
              </a:solidFill>
              <a:prstDash val="dash"/>
              <a:miter lim="800000"/>
              <a:headEnd len="sm" w="sm" type="none"/>
              <a:tailEnd len="sm" w="sm" type="none"/>
            </a:ln>
          </p:spPr>
        </p:cxnSp>
        <p:cxnSp>
          <p:nvCxnSpPr>
            <p:cNvPr id="464" name="Google Shape;464;p14"/>
            <p:cNvCxnSpPr/>
            <p:nvPr/>
          </p:nvCxnSpPr>
          <p:spPr>
            <a:xfrm>
              <a:off x="769141" y="3213100"/>
              <a:ext cx="0" cy="640556"/>
            </a:xfrm>
            <a:prstGeom prst="straightConnector1">
              <a:avLst/>
            </a:prstGeom>
            <a:noFill/>
            <a:ln cap="flat" cmpd="sng" w="9525">
              <a:solidFill>
                <a:schemeClr val="accent1"/>
              </a:solidFill>
              <a:prstDash val="dash"/>
              <a:miter lim="800000"/>
              <a:headEnd len="sm" w="sm" type="none"/>
              <a:tailEnd len="sm" w="sm" type="none"/>
            </a:ln>
          </p:spPr>
        </p:cxnSp>
        <p:sp>
          <p:nvSpPr>
            <p:cNvPr id="465" name="Google Shape;465;p14"/>
            <p:cNvSpPr/>
            <p:nvPr/>
          </p:nvSpPr>
          <p:spPr>
            <a:xfrm rot="5400000">
              <a:off x="822878" y="3109932"/>
              <a:ext cx="45719" cy="153195"/>
            </a:xfrm>
            <a:prstGeom prst="leftBrace">
              <a:avLst>
                <a:gd fmla="val 26937"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14"/>
            <p:cNvSpPr txBox="1"/>
            <p:nvPr/>
          </p:nvSpPr>
          <p:spPr>
            <a:xfrm>
              <a:off x="545898" y="2848941"/>
              <a:ext cx="59967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Math"/>
                  <a:ea typeface="Cambria Math"/>
                  <a:cs typeface="Cambria Math"/>
                  <a:sym typeface="Cambria Math"/>
                </a:rPr>
                <a:t>1.21</a:t>
              </a:r>
              <a:endParaRPr/>
            </a:p>
          </p:txBody>
        </p:sp>
      </p:grpSp>
      <p:sp>
        <p:nvSpPr>
          <p:cNvPr id="467" name="Google Shape;467;p14"/>
          <p:cNvSpPr/>
          <p:nvPr/>
        </p:nvSpPr>
        <p:spPr>
          <a:xfrm>
            <a:off x="5183893" y="2498071"/>
            <a:ext cx="3208335" cy="460937"/>
          </a:xfrm>
          <a:prstGeom prst="rect">
            <a:avLst/>
          </a:prstGeom>
          <a:blipFill rotWithShape="1">
            <a:blip r:embed="rId8">
              <a:alphaModFix/>
            </a:blip>
            <a:stretch>
              <a:fillRect b="-909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68" name="Google Shape;468;p14"/>
          <p:cNvSpPr/>
          <p:nvPr/>
        </p:nvSpPr>
        <p:spPr>
          <a:xfrm>
            <a:off x="8391432" y="2498397"/>
            <a:ext cx="3200400" cy="460283"/>
          </a:xfrm>
          <a:prstGeom prst="rect">
            <a:avLst/>
          </a:prstGeom>
          <a:blipFill rotWithShape="1">
            <a:blip r:embed="rId9">
              <a:alphaModFix/>
            </a:blip>
            <a:stretch>
              <a:fillRect b="-909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469" name="Google Shape;469;p14"/>
          <p:cNvSpPr/>
          <p:nvPr/>
        </p:nvSpPr>
        <p:spPr>
          <a:xfrm>
            <a:off x="231315" y="1864044"/>
            <a:ext cx="925673" cy="573082"/>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Osram </a:t>
            </a:r>
            <a:r>
              <a:rPr lang="en-US" sz="1800">
                <a:solidFill>
                  <a:schemeClr val="lt1"/>
                </a:solidFill>
                <a:latin typeface="Arial"/>
                <a:ea typeface="Arial"/>
                <a:cs typeface="Arial"/>
                <a:sym typeface="Arial"/>
              </a:rPr>
              <a:t>PLPT9</a:t>
            </a:r>
            <a:endParaRPr/>
          </a:p>
        </p:txBody>
      </p:sp>
      <p:sp>
        <p:nvSpPr>
          <p:cNvPr id="470" name="Google Shape;470;p14"/>
          <p:cNvSpPr/>
          <p:nvPr/>
        </p:nvSpPr>
        <p:spPr>
          <a:xfrm>
            <a:off x="1247248" y="1868158"/>
            <a:ext cx="1187677" cy="573083"/>
          </a:xfrm>
          <a:prstGeom prst="rect">
            <a:avLst/>
          </a:prstGeom>
          <a:solidFill>
            <a:srgbClr val="38562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Thorlabs</a:t>
            </a:r>
            <a:endParaRPr/>
          </a:p>
          <a:p>
            <a:pPr indent="0" lvl="0" marL="0" marR="0" rtl="0" algn="ctr">
              <a:spcBef>
                <a:spcPts val="0"/>
              </a:spcBef>
              <a:spcAft>
                <a:spcPts val="0"/>
              </a:spcAft>
              <a:buNone/>
            </a:pPr>
            <a:r>
              <a:rPr lang="en-US" sz="1800">
                <a:solidFill>
                  <a:schemeClr val="lt1"/>
                </a:solidFill>
                <a:latin typeface="Arial"/>
                <a:ea typeface="Arial"/>
                <a:cs typeface="Arial"/>
                <a:sym typeface="Arial"/>
              </a:rPr>
              <a:t>LJ1598L1</a:t>
            </a:r>
            <a:endParaRPr/>
          </a:p>
        </p:txBody>
      </p:sp>
      <p:sp>
        <p:nvSpPr>
          <p:cNvPr id="471" name="Google Shape;471;p14"/>
          <p:cNvSpPr/>
          <p:nvPr/>
        </p:nvSpPr>
        <p:spPr>
          <a:xfrm>
            <a:off x="2491589" y="1864044"/>
            <a:ext cx="1187677" cy="573082"/>
          </a:xfrm>
          <a:prstGeom prst="rect">
            <a:avLst/>
          </a:prstGeom>
          <a:solidFill>
            <a:srgbClr val="1F386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Thorlabs</a:t>
            </a:r>
            <a:endParaRPr/>
          </a:p>
          <a:p>
            <a:pPr indent="0" lvl="0" marL="0" marR="0" rtl="0" algn="ctr">
              <a:spcBef>
                <a:spcPts val="0"/>
              </a:spcBef>
              <a:spcAft>
                <a:spcPts val="0"/>
              </a:spcAft>
              <a:buNone/>
            </a:pPr>
            <a:r>
              <a:rPr lang="en-US" sz="1800">
                <a:solidFill>
                  <a:schemeClr val="lt1"/>
                </a:solidFill>
                <a:latin typeface="Arial"/>
                <a:ea typeface="Arial"/>
                <a:cs typeface="Arial"/>
                <a:sym typeface="Arial"/>
              </a:rPr>
              <a:t>LJ1638L1</a:t>
            </a:r>
            <a:endParaRPr/>
          </a:p>
        </p:txBody>
      </p:sp>
      <p:sp>
        <p:nvSpPr>
          <p:cNvPr id="472" name="Google Shape;472;p14"/>
          <p:cNvSpPr/>
          <p:nvPr/>
        </p:nvSpPr>
        <p:spPr>
          <a:xfrm>
            <a:off x="3735930" y="1864044"/>
            <a:ext cx="1187677" cy="573082"/>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Thorlabs</a:t>
            </a:r>
            <a:endParaRPr/>
          </a:p>
          <a:p>
            <a:pPr indent="0" lvl="0" marL="0" marR="0" rtl="0" algn="ctr">
              <a:spcBef>
                <a:spcPts val="0"/>
              </a:spcBef>
              <a:spcAft>
                <a:spcPts val="0"/>
              </a:spcAft>
              <a:buNone/>
            </a:pPr>
            <a:r>
              <a:rPr lang="en-US" sz="1800">
                <a:solidFill>
                  <a:schemeClr val="lt1"/>
                </a:solidFill>
                <a:latin typeface="Arial"/>
                <a:ea typeface="Arial"/>
                <a:cs typeface="Arial"/>
                <a:sym typeface="Arial"/>
              </a:rPr>
              <a:t>LA1608</a:t>
            </a:r>
            <a:endParaRPr/>
          </a:p>
        </p:txBody>
      </p:sp>
      <p:cxnSp>
        <p:nvCxnSpPr>
          <p:cNvPr id="473" name="Google Shape;473;p14"/>
          <p:cNvCxnSpPr>
            <a:stCxn id="469" idx="2"/>
          </p:cNvCxnSpPr>
          <p:nvPr/>
        </p:nvCxnSpPr>
        <p:spPr>
          <a:xfrm>
            <a:off x="694152" y="2437126"/>
            <a:ext cx="56700" cy="1372800"/>
          </a:xfrm>
          <a:prstGeom prst="straightConnector1">
            <a:avLst/>
          </a:prstGeom>
          <a:noFill/>
          <a:ln cap="flat" cmpd="sng" w="19050">
            <a:solidFill>
              <a:schemeClr val="dk1"/>
            </a:solidFill>
            <a:prstDash val="solid"/>
            <a:miter lim="800000"/>
            <a:headEnd len="sm" w="sm" type="none"/>
            <a:tailEnd len="med" w="med" type="triangle"/>
          </a:ln>
        </p:spPr>
      </p:cxnSp>
      <p:cxnSp>
        <p:nvCxnSpPr>
          <p:cNvPr id="474" name="Google Shape;474;p14"/>
          <p:cNvCxnSpPr>
            <a:stCxn id="470" idx="2"/>
          </p:cNvCxnSpPr>
          <p:nvPr/>
        </p:nvCxnSpPr>
        <p:spPr>
          <a:xfrm flipH="1">
            <a:off x="1474487" y="2441241"/>
            <a:ext cx="366600" cy="1245000"/>
          </a:xfrm>
          <a:prstGeom prst="straightConnector1">
            <a:avLst/>
          </a:prstGeom>
          <a:noFill/>
          <a:ln cap="flat" cmpd="sng" w="19050">
            <a:solidFill>
              <a:schemeClr val="dk1"/>
            </a:solidFill>
            <a:prstDash val="solid"/>
            <a:miter lim="800000"/>
            <a:headEnd len="sm" w="sm" type="none"/>
            <a:tailEnd len="med" w="med" type="triangle"/>
          </a:ln>
        </p:spPr>
      </p:cxnSp>
      <p:cxnSp>
        <p:nvCxnSpPr>
          <p:cNvPr id="475" name="Google Shape;475;p14"/>
          <p:cNvCxnSpPr>
            <a:stCxn id="471" idx="2"/>
          </p:cNvCxnSpPr>
          <p:nvPr/>
        </p:nvCxnSpPr>
        <p:spPr>
          <a:xfrm>
            <a:off x="3085428" y="2437126"/>
            <a:ext cx="319200" cy="855000"/>
          </a:xfrm>
          <a:prstGeom prst="straightConnector1">
            <a:avLst/>
          </a:prstGeom>
          <a:noFill/>
          <a:ln cap="flat" cmpd="sng" w="19050">
            <a:solidFill>
              <a:schemeClr val="dk1"/>
            </a:solidFill>
            <a:prstDash val="solid"/>
            <a:miter lim="800000"/>
            <a:headEnd len="sm" w="sm" type="none"/>
            <a:tailEnd len="med" w="med" type="triangle"/>
          </a:ln>
        </p:spPr>
      </p:cxnSp>
      <p:cxnSp>
        <p:nvCxnSpPr>
          <p:cNvPr id="476" name="Google Shape;476;p14"/>
          <p:cNvCxnSpPr>
            <a:stCxn id="472" idx="2"/>
          </p:cNvCxnSpPr>
          <p:nvPr/>
        </p:nvCxnSpPr>
        <p:spPr>
          <a:xfrm>
            <a:off x="4329769" y="2437126"/>
            <a:ext cx="95700" cy="297600"/>
          </a:xfrm>
          <a:prstGeom prst="straightConnector1">
            <a:avLst/>
          </a:prstGeom>
          <a:noFill/>
          <a:ln cap="flat" cmpd="sng" w="19050">
            <a:solidFill>
              <a:schemeClr val="dk1"/>
            </a:solidFill>
            <a:prstDash val="solid"/>
            <a:miter lim="800000"/>
            <a:headEnd len="sm" w="sm" type="none"/>
            <a:tailEnd len="med" w="med" type="triangle"/>
          </a:ln>
        </p:spPr>
      </p:cxnSp>
      <p:pic>
        <p:nvPicPr>
          <p:cNvPr id="477" name="Google Shape;477;p14"/>
          <p:cNvPicPr preferRelativeResize="0"/>
          <p:nvPr/>
        </p:nvPicPr>
        <p:blipFill rotWithShape="1">
          <a:blip r:embed="rId10">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15"/>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15"/>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485" name="Google Shape;485;p15"/>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486" name="Google Shape;486;p15"/>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487" name="Google Shape;487;p15"/>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15"/>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Laser Module: Housing Design</a:t>
            </a:r>
            <a:endParaRPr/>
          </a:p>
        </p:txBody>
      </p:sp>
      <p:sp>
        <p:nvSpPr>
          <p:cNvPr id="489" name="Google Shape;489;p15"/>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490" name="Google Shape;490;p15"/>
          <p:cNvSpPr txBox="1"/>
          <p:nvPr/>
        </p:nvSpPr>
        <p:spPr>
          <a:xfrm>
            <a:off x="931025" y="1637607"/>
            <a:ext cx="553627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Housing must satisfy multiple constraints:</a:t>
            </a:r>
            <a:endParaRPr/>
          </a:p>
          <a:p>
            <a:pPr indent="-342900" lvl="0" marL="342900" marR="0" rtl="0" algn="l">
              <a:spcBef>
                <a:spcPts val="0"/>
              </a:spcBef>
              <a:spcAft>
                <a:spcPts val="0"/>
              </a:spcAft>
              <a:buClr>
                <a:schemeClr val="dk1"/>
              </a:buClr>
              <a:buSzPts val="1800"/>
              <a:buFont typeface="Cambria"/>
              <a:buAutoNum type="arabicPeriod"/>
            </a:pPr>
            <a:r>
              <a:rPr lang="en-US" sz="1800">
                <a:solidFill>
                  <a:schemeClr val="dk1"/>
                </a:solidFill>
                <a:latin typeface="Cambria"/>
                <a:ea typeface="Cambria"/>
                <a:cs typeface="Cambria"/>
                <a:sym typeface="Cambria"/>
              </a:rPr>
              <a:t>Thermal regulation of laser diode</a:t>
            </a:r>
            <a:endParaRPr/>
          </a:p>
          <a:p>
            <a:pPr indent="-342900" lvl="0" marL="342900" marR="0" rtl="0" algn="l">
              <a:spcBef>
                <a:spcPts val="0"/>
              </a:spcBef>
              <a:spcAft>
                <a:spcPts val="0"/>
              </a:spcAft>
              <a:buClr>
                <a:schemeClr val="dk1"/>
              </a:buClr>
              <a:buSzPts val="1800"/>
              <a:buFont typeface="Cambria"/>
              <a:buAutoNum type="arabicPeriod"/>
            </a:pPr>
            <a:r>
              <a:rPr lang="en-US" sz="1800">
                <a:solidFill>
                  <a:schemeClr val="dk1"/>
                </a:solidFill>
                <a:latin typeface="Cambria"/>
                <a:ea typeface="Cambria"/>
                <a:cs typeface="Cambria"/>
                <a:sym typeface="Cambria"/>
              </a:rPr>
              <a:t>Tight tolerance of optical elements</a:t>
            </a:r>
            <a:endParaRPr/>
          </a:p>
          <a:p>
            <a:pPr indent="-342900" lvl="0" marL="342900" marR="0" rtl="0" algn="l">
              <a:spcBef>
                <a:spcPts val="0"/>
              </a:spcBef>
              <a:spcAft>
                <a:spcPts val="0"/>
              </a:spcAft>
              <a:buClr>
                <a:schemeClr val="dk1"/>
              </a:buClr>
              <a:buSzPts val="1800"/>
              <a:buFont typeface="Cambria"/>
              <a:buAutoNum type="arabicPeriod"/>
            </a:pPr>
            <a:r>
              <a:rPr lang="en-US" sz="1800">
                <a:solidFill>
                  <a:schemeClr val="dk1"/>
                </a:solidFill>
                <a:latin typeface="Cambria"/>
                <a:ea typeface="Cambria"/>
                <a:cs typeface="Cambria"/>
                <a:sym typeface="Cambria"/>
              </a:rPr>
              <a:t>Lightweight</a:t>
            </a:r>
            <a:endParaRPr/>
          </a:p>
          <a:p>
            <a:pPr indent="-342900" lvl="0" marL="342900" marR="0" rtl="0" algn="l">
              <a:spcBef>
                <a:spcPts val="0"/>
              </a:spcBef>
              <a:spcAft>
                <a:spcPts val="0"/>
              </a:spcAft>
              <a:buClr>
                <a:schemeClr val="dk1"/>
              </a:buClr>
              <a:buSzPts val="1800"/>
              <a:buFont typeface="Cambria"/>
              <a:buAutoNum type="arabicPeriod"/>
            </a:pPr>
            <a:r>
              <a:rPr lang="en-US" sz="1800">
                <a:solidFill>
                  <a:schemeClr val="dk1"/>
                </a:solidFill>
                <a:latin typeface="Cambria"/>
                <a:ea typeface="Cambria"/>
                <a:cs typeface="Cambria"/>
                <a:sym typeface="Cambria"/>
              </a:rPr>
              <a:t>Protective</a:t>
            </a:r>
            <a:endParaRPr/>
          </a:p>
        </p:txBody>
      </p:sp>
      <p:sp>
        <p:nvSpPr>
          <p:cNvPr id="491" name="Google Shape;491;p15"/>
          <p:cNvSpPr txBox="1"/>
          <p:nvPr/>
        </p:nvSpPr>
        <p:spPr>
          <a:xfrm>
            <a:off x="931024" y="3220014"/>
            <a:ext cx="55362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Designed in Blender and 3D printed.</a:t>
            </a:r>
            <a:endParaRPr/>
          </a:p>
        </p:txBody>
      </p:sp>
      <p:grpSp>
        <p:nvGrpSpPr>
          <p:cNvPr id="492" name="Google Shape;492;p15"/>
          <p:cNvGrpSpPr/>
          <p:nvPr/>
        </p:nvGrpSpPr>
        <p:grpSpPr>
          <a:xfrm>
            <a:off x="6925968" y="859979"/>
            <a:ext cx="4570146" cy="1705881"/>
            <a:chOff x="6207282" y="1107390"/>
            <a:chExt cx="5053693" cy="3969550"/>
          </a:xfrm>
        </p:grpSpPr>
        <p:pic>
          <p:nvPicPr>
            <p:cNvPr id="493" name="Google Shape;493;p15"/>
            <p:cNvPicPr preferRelativeResize="0"/>
            <p:nvPr/>
          </p:nvPicPr>
          <p:blipFill rotWithShape="1">
            <a:blip r:embed="rId4">
              <a:alphaModFix/>
            </a:blip>
            <a:srcRect b="43292" l="57008" r="31066" t="24552"/>
            <a:stretch/>
          </p:blipFill>
          <p:spPr>
            <a:xfrm>
              <a:off x="7206047" y="1538977"/>
              <a:ext cx="4054928" cy="3075027"/>
            </a:xfrm>
            <a:prstGeom prst="rect">
              <a:avLst/>
            </a:prstGeom>
            <a:noFill/>
            <a:ln>
              <a:noFill/>
            </a:ln>
          </p:spPr>
        </p:pic>
        <p:sp>
          <p:nvSpPr>
            <p:cNvPr id="494" name="Google Shape;494;p15"/>
            <p:cNvSpPr/>
            <p:nvPr/>
          </p:nvSpPr>
          <p:spPr>
            <a:xfrm>
              <a:off x="6835932" y="1688761"/>
              <a:ext cx="4425043" cy="2775461"/>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15"/>
            <p:cNvSpPr/>
            <p:nvPr/>
          </p:nvSpPr>
          <p:spPr>
            <a:xfrm>
              <a:off x="6207282" y="1107390"/>
              <a:ext cx="626521" cy="3969550"/>
            </a:xfrm>
            <a:prstGeom prst="rect">
              <a:avLst/>
            </a:prstGeom>
            <a:solidFill>
              <a:srgbClr val="D8D8D8"/>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Fan</a:t>
              </a:r>
              <a:endParaRPr/>
            </a:p>
          </p:txBody>
        </p:sp>
      </p:grpSp>
      <p:pic>
        <p:nvPicPr>
          <p:cNvPr id="496" name="Google Shape;496;p15"/>
          <p:cNvPicPr preferRelativeResize="0"/>
          <p:nvPr/>
        </p:nvPicPr>
        <p:blipFill rotWithShape="1">
          <a:blip r:embed="rId5">
            <a:alphaModFix/>
          </a:blip>
          <a:srcRect b="16894" l="4394" r="64923" t="23266"/>
          <a:stretch/>
        </p:blipFill>
        <p:spPr>
          <a:xfrm>
            <a:off x="3361661" y="4189564"/>
            <a:ext cx="3420214" cy="1876050"/>
          </a:xfrm>
          <a:prstGeom prst="rect">
            <a:avLst/>
          </a:prstGeom>
          <a:noFill/>
          <a:ln cap="flat" cmpd="sng" w="9525">
            <a:solidFill>
              <a:schemeClr val="dk1"/>
            </a:solidFill>
            <a:prstDash val="solid"/>
            <a:round/>
            <a:headEnd len="sm" w="sm" type="none"/>
            <a:tailEnd len="sm" w="sm" type="none"/>
          </a:ln>
        </p:spPr>
      </p:pic>
      <p:pic>
        <p:nvPicPr>
          <p:cNvPr id="497" name="Google Shape;497;p15"/>
          <p:cNvPicPr preferRelativeResize="0"/>
          <p:nvPr/>
        </p:nvPicPr>
        <p:blipFill rotWithShape="1">
          <a:blip r:embed="rId6">
            <a:alphaModFix/>
          </a:blip>
          <a:srcRect b="15589" l="8637" r="68409" t="30269"/>
          <a:stretch/>
        </p:blipFill>
        <p:spPr>
          <a:xfrm>
            <a:off x="399634" y="4209105"/>
            <a:ext cx="2798619" cy="1856509"/>
          </a:xfrm>
          <a:prstGeom prst="rect">
            <a:avLst/>
          </a:prstGeom>
          <a:noFill/>
          <a:ln cap="flat" cmpd="sng" w="9525">
            <a:solidFill>
              <a:schemeClr val="dk1"/>
            </a:solidFill>
            <a:prstDash val="solid"/>
            <a:round/>
            <a:headEnd len="sm" w="sm" type="none"/>
            <a:tailEnd len="sm" w="sm" type="none"/>
          </a:ln>
        </p:spPr>
      </p:pic>
      <p:pic>
        <p:nvPicPr>
          <p:cNvPr id="498" name="Google Shape;498;p15"/>
          <p:cNvPicPr preferRelativeResize="0"/>
          <p:nvPr/>
        </p:nvPicPr>
        <p:blipFill rotWithShape="1">
          <a:blip r:embed="rId7">
            <a:alphaModFix/>
          </a:blip>
          <a:srcRect b="15287" l="7637" r="71809" t="30000"/>
          <a:stretch/>
        </p:blipFill>
        <p:spPr>
          <a:xfrm>
            <a:off x="6942812" y="4189564"/>
            <a:ext cx="2505988" cy="1876050"/>
          </a:xfrm>
          <a:prstGeom prst="rect">
            <a:avLst/>
          </a:prstGeom>
          <a:noFill/>
          <a:ln cap="flat" cmpd="sng" w="9525">
            <a:solidFill>
              <a:schemeClr val="dk1"/>
            </a:solidFill>
            <a:prstDash val="solid"/>
            <a:round/>
            <a:headEnd len="sm" w="sm" type="none"/>
            <a:tailEnd len="sm" w="sm" type="none"/>
          </a:ln>
        </p:spPr>
      </p:pic>
      <p:pic>
        <p:nvPicPr>
          <p:cNvPr id="499" name="Google Shape;499;p15"/>
          <p:cNvPicPr preferRelativeResize="0"/>
          <p:nvPr/>
        </p:nvPicPr>
        <p:blipFill rotWithShape="1">
          <a:blip r:embed="rId8">
            <a:alphaModFix/>
          </a:blip>
          <a:srcRect b="12088" l="12485" r="69848" t="10922"/>
          <a:stretch/>
        </p:blipFill>
        <p:spPr>
          <a:xfrm>
            <a:off x="9592887" y="3419409"/>
            <a:ext cx="2153921" cy="2639989"/>
          </a:xfrm>
          <a:prstGeom prst="rect">
            <a:avLst/>
          </a:prstGeom>
          <a:noFill/>
          <a:ln cap="flat" cmpd="sng" w="9525">
            <a:solidFill>
              <a:schemeClr val="dk1"/>
            </a:solidFill>
            <a:prstDash val="solid"/>
            <a:round/>
            <a:headEnd len="sm" w="sm" type="none"/>
            <a:tailEnd len="sm" w="sm" type="none"/>
          </a:ln>
        </p:spPr>
      </p:pic>
      <p:sp>
        <p:nvSpPr>
          <p:cNvPr id="500" name="Google Shape;500;p15"/>
          <p:cNvSpPr txBox="1"/>
          <p:nvPr/>
        </p:nvSpPr>
        <p:spPr>
          <a:xfrm>
            <a:off x="2802788" y="4161498"/>
            <a:ext cx="5395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1</a:t>
            </a:r>
            <a:endParaRPr/>
          </a:p>
        </p:txBody>
      </p:sp>
      <p:sp>
        <p:nvSpPr>
          <p:cNvPr id="501" name="Google Shape;501;p15"/>
          <p:cNvSpPr txBox="1"/>
          <p:nvPr/>
        </p:nvSpPr>
        <p:spPr>
          <a:xfrm>
            <a:off x="6259173" y="4143991"/>
            <a:ext cx="5395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2</a:t>
            </a:r>
            <a:endParaRPr/>
          </a:p>
        </p:txBody>
      </p:sp>
      <p:sp>
        <p:nvSpPr>
          <p:cNvPr id="502" name="Google Shape;502;p15"/>
          <p:cNvSpPr txBox="1"/>
          <p:nvPr/>
        </p:nvSpPr>
        <p:spPr>
          <a:xfrm>
            <a:off x="9053335" y="4145190"/>
            <a:ext cx="5395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3</a:t>
            </a:r>
            <a:endParaRPr/>
          </a:p>
        </p:txBody>
      </p:sp>
      <p:sp>
        <p:nvSpPr>
          <p:cNvPr id="503" name="Google Shape;503;p15"/>
          <p:cNvSpPr txBox="1"/>
          <p:nvPr/>
        </p:nvSpPr>
        <p:spPr>
          <a:xfrm>
            <a:off x="11361691" y="3404680"/>
            <a:ext cx="5395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4</a:t>
            </a:r>
            <a:endParaRPr/>
          </a:p>
        </p:txBody>
      </p:sp>
      <p:sp>
        <p:nvSpPr>
          <p:cNvPr id="504" name="Google Shape;504;p15"/>
          <p:cNvSpPr txBox="1"/>
          <p:nvPr/>
        </p:nvSpPr>
        <p:spPr>
          <a:xfrm>
            <a:off x="399633" y="6095512"/>
            <a:ext cx="279862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View: into fan base</a:t>
            </a:r>
            <a:endParaRPr/>
          </a:p>
        </p:txBody>
      </p:sp>
      <p:sp>
        <p:nvSpPr>
          <p:cNvPr id="505" name="Google Shape;505;p15"/>
          <p:cNvSpPr txBox="1"/>
          <p:nvPr/>
        </p:nvSpPr>
        <p:spPr>
          <a:xfrm>
            <a:off x="3361661" y="6094566"/>
            <a:ext cx="279862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View: side profile</a:t>
            </a:r>
            <a:endParaRPr/>
          </a:p>
        </p:txBody>
      </p:sp>
      <p:sp>
        <p:nvSpPr>
          <p:cNvPr id="506" name="Google Shape;506;p15"/>
          <p:cNvSpPr txBox="1"/>
          <p:nvPr/>
        </p:nvSpPr>
        <p:spPr>
          <a:xfrm>
            <a:off x="6925968" y="6071382"/>
            <a:ext cx="279862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View: into optical column</a:t>
            </a:r>
            <a:endParaRPr/>
          </a:p>
        </p:txBody>
      </p:sp>
      <p:sp>
        <p:nvSpPr>
          <p:cNvPr id="507" name="Google Shape;507;p15"/>
          <p:cNvSpPr txBox="1"/>
          <p:nvPr/>
        </p:nvSpPr>
        <p:spPr>
          <a:xfrm>
            <a:off x="9542194" y="6060531"/>
            <a:ext cx="279862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View: full perspective</a:t>
            </a:r>
            <a:endParaRPr/>
          </a:p>
        </p:txBody>
      </p:sp>
      <p:pic>
        <p:nvPicPr>
          <p:cNvPr id="508" name="Google Shape;508;p15"/>
          <p:cNvPicPr preferRelativeResize="0"/>
          <p:nvPr/>
        </p:nvPicPr>
        <p:blipFill rotWithShape="1">
          <a:blip r:embed="rId9">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16"/>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16"/>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516" name="Google Shape;516;p16"/>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517" name="Google Shape;517;p16"/>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518" name="Google Shape;518;p16"/>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16"/>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Material Design</a:t>
            </a:r>
            <a:endParaRPr/>
          </a:p>
        </p:txBody>
      </p:sp>
      <p:sp>
        <p:nvSpPr>
          <p:cNvPr id="520" name="Google Shape;520;p16"/>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521" name="Google Shape;521;p16"/>
          <p:cNvSpPr txBox="1"/>
          <p:nvPr/>
        </p:nvSpPr>
        <p:spPr>
          <a:xfrm>
            <a:off x="719451" y="1587194"/>
            <a:ext cx="459970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For theoretically best sintering results:</a:t>
            </a:r>
            <a:endParaRPr/>
          </a:p>
          <a:p>
            <a:pPr indent="-285750" lvl="0" marL="285750" marR="0" rtl="0" algn="l">
              <a:spcBef>
                <a:spcPts val="0"/>
              </a:spcBef>
              <a:spcAft>
                <a:spcPts val="0"/>
              </a:spcAft>
              <a:buClr>
                <a:schemeClr val="dk1"/>
              </a:buClr>
              <a:buSzPts val="1800"/>
              <a:buFont typeface="Cambria"/>
              <a:buChar char="-"/>
            </a:pPr>
            <a:r>
              <a:rPr lang="en-US" sz="1800">
                <a:solidFill>
                  <a:schemeClr val="dk1"/>
                </a:solidFill>
                <a:latin typeface="Cambria"/>
                <a:ea typeface="Cambria"/>
                <a:cs typeface="Cambria"/>
                <a:sym typeface="Cambria"/>
              </a:rPr>
              <a:t>substantial absorption around 447 nm</a:t>
            </a:r>
            <a:endParaRPr/>
          </a:p>
          <a:p>
            <a:pPr indent="-285750" lvl="0" marL="285750" marR="0" rtl="0" algn="l">
              <a:spcBef>
                <a:spcPts val="0"/>
              </a:spcBef>
              <a:spcAft>
                <a:spcPts val="0"/>
              </a:spcAft>
              <a:buClr>
                <a:schemeClr val="dk1"/>
              </a:buClr>
              <a:buSzPts val="1800"/>
              <a:buFont typeface="Cambria"/>
              <a:buChar char="-"/>
            </a:pPr>
            <a:r>
              <a:rPr lang="en-US" sz="1800">
                <a:solidFill>
                  <a:schemeClr val="dk1"/>
                </a:solidFill>
                <a:latin typeface="Cambria"/>
                <a:ea typeface="Cambria"/>
                <a:cs typeface="Cambria"/>
                <a:sym typeface="Cambria"/>
              </a:rPr>
              <a:t>small range of particle sizes</a:t>
            </a:r>
            <a:endParaRPr/>
          </a:p>
          <a:p>
            <a:pPr indent="-285750" lvl="0" marL="285750" marR="0" rtl="0" algn="l">
              <a:spcBef>
                <a:spcPts val="0"/>
              </a:spcBef>
              <a:spcAft>
                <a:spcPts val="0"/>
              </a:spcAft>
              <a:buClr>
                <a:schemeClr val="dk1"/>
              </a:buClr>
              <a:buSzPts val="1800"/>
              <a:buFont typeface="Cambria"/>
              <a:buChar char="-"/>
            </a:pPr>
            <a:r>
              <a:rPr lang="en-US" sz="1800">
                <a:solidFill>
                  <a:schemeClr val="dk1"/>
                </a:solidFill>
                <a:latin typeface="Cambria"/>
                <a:ea typeface="Cambria"/>
                <a:cs typeface="Cambria"/>
                <a:sym typeface="Cambria"/>
              </a:rPr>
              <a:t>spot size at least five times larger than the average particle size </a:t>
            </a:r>
            <a:endParaRPr/>
          </a:p>
        </p:txBody>
      </p:sp>
      <p:sp>
        <p:nvSpPr>
          <p:cNvPr id="522" name="Google Shape;522;p16"/>
          <p:cNvSpPr txBox="1"/>
          <p:nvPr/>
        </p:nvSpPr>
        <p:spPr>
          <a:xfrm>
            <a:off x="5319160" y="1560788"/>
            <a:ext cx="4038634"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Candidates: </a:t>
            </a:r>
            <a:endParaRPr/>
          </a:p>
          <a:p>
            <a:pPr indent="-285750" lvl="0" marL="285750" marR="0" rtl="0" algn="l">
              <a:spcBef>
                <a:spcPts val="0"/>
              </a:spcBef>
              <a:spcAft>
                <a:spcPts val="0"/>
              </a:spcAft>
              <a:buClr>
                <a:schemeClr val="dk1"/>
              </a:buClr>
              <a:buSzPts val="1800"/>
              <a:buFont typeface="Cambria"/>
              <a:buChar char="-"/>
            </a:pPr>
            <a:r>
              <a:rPr lang="en-US" sz="1800">
                <a:solidFill>
                  <a:schemeClr val="dk1"/>
                </a:solidFill>
                <a:latin typeface="Cambria"/>
                <a:ea typeface="Cambria"/>
                <a:cs typeface="Cambria"/>
                <a:sym typeface="Cambria"/>
              </a:rPr>
              <a:t>Yellow granulated paraffin wax</a:t>
            </a:r>
            <a:endParaRPr/>
          </a:p>
          <a:p>
            <a:pPr indent="-285750" lvl="0" marL="285750" marR="0" rtl="0" algn="l">
              <a:spcBef>
                <a:spcPts val="0"/>
              </a:spcBef>
              <a:spcAft>
                <a:spcPts val="0"/>
              </a:spcAft>
              <a:buClr>
                <a:schemeClr val="dk1"/>
              </a:buClr>
              <a:buSzPts val="1800"/>
              <a:buFont typeface="Cambria"/>
              <a:buChar char="-"/>
            </a:pPr>
            <a:r>
              <a:rPr lang="en-US" sz="1800">
                <a:solidFill>
                  <a:schemeClr val="dk1"/>
                </a:solidFill>
                <a:latin typeface="Cambria"/>
                <a:ea typeface="Cambria"/>
                <a:cs typeface="Cambria"/>
                <a:sym typeface="Cambria"/>
              </a:rPr>
              <a:t>Granulated sugar</a:t>
            </a:r>
            <a:endParaRPr/>
          </a:p>
          <a:p>
            <a:pPr indent="-285750" lvl="0" marL="285750" marR="0" rtl="0" algn="l">
              <a:spcBef>
                <a:spcPts val="0"/>
              </a:spcBef>
              <a:spcAft>
                <a:spcPts val="0"/>
              </a:spcAft>
              <a:buClr>
                <a:schemeClr val="dk1"/>
              </a:buClr>
              <a:buSzPts val="1800"/>
              <a:buFont typeface="Cambria"/>
              <a:buChar char="-"/>
            </a:pPr>
            <a:r>
              <a:rPr lang="en-US" sz="1800">
                <a:solidFill>
                  <a:schemeClr val="dk1"/>
                </a:solidFill>
                <a:latin typeface="Cambria"/>
                <a:ea typeface="Cambria"/>
                <a:cs typeface="Cambria"/>
                <a:sym typeface="Cambria"/>
              </a:rPr>
              <a:t>Confectioner’s sugar</a:t>
            </a:r>
            <a:endParaRPr/>
          </a:p>
          <a:p>
            <a:pPr indent="-285750" lvl="0" marL="285750" marR="0" rtl="0" algn="l">
              <a:spcBef>
                <a:spcPts val="0"/>
              </a:spcBef>
              <a:spcAft>
                <a:spcPts val="0"/>
              </a:spcAft>
              <a:buClr>
                <a:schemeClr val="dk1"/>
              </a:buClr>
              <a:buSzPts val="1800"/>
              <a:buFont typeface="Cambria"/>
              <a:buChar char="-"/>
            </a:pPr>
            <a:r>
              <a:rPr lang="en-US" sz="1800">
                <a:solidFill>
                  <a:schemeClr val="dk1"/>
                </a:solidFill>
                <a:latin typeface="Cambria"/>
                <a:ea typeface="Cambria"/>
                <a:cs typeface="Cambria"/>
                <a:sym typeface="Cambria"/>
              </a:rPr>
              <a:t>Raspberry tea mix</a:t>
            </a:r>
            <a:endParaRPr/>
          </a:p>
        </p:txBody>
      </p:sp>
      <p:pic>
        <p:nvPicPr>
          <p:cNvPr id="523" name="Google Shape;523;p16"/>
          <p:cNvPicPr preferRelativeResize="0"/>
          <p:nvPr/>
        </p:nvPicPr>
        <p:blipFill rotWithShape="1">
          <a:blip r:embed="rId4">
            <a:alphaModFix/>
          </a:blip>
          <a:srcRect b="30846" l="47174" r="8878" t="48986"/>
          <a:stretch/>
        </p:blipFill>
        <p:spPr>
          <a:xfrm>
            <a:off x="719451" y="3556212"/>
            <a:ext cx="4377852" cy="2678481"/>
          </a:xfrm>
          <a:prstGeom prst="rect">
            <a:avLst/>
          </a:prstGeom>
          <a:noFill/>
          <a:ln cap="flat" cmpd="sng" w="9525">
            <a:solidFill>
              <a:schemeClr val="dk1"/>
            </a:solidFill>
            <a:prstDash val="solid"/>
            <a:round/>
            <a:headEnd len="sm" w="sm" type="none"/>
            <a:tailEnd len="sm" w="sm" type="none"/>
          </a:ln>
        </p:spPr>
      </p:pic>
      <p:pic>
        <p:nvPicPr>
          <p:cNvPr descr="A picture containing pink&#10;&#10;Description automatically generated" id="524" name="Google Shape;524;p16"/>
          <p:cNvPicPr preferRelativeResize="0"/>
          <p:nvPr/>
        </p:nvPicPr>
        <p:blipFill rotWithShape="1">
          <a:blip r:embed="rId5">
            <a:alphaModFix/>
          </a:blip>
          <a:srcRect b="30497" l="31328" r="39902" t="53340"/>
          <a:stretch/>
        </p:blipFill>
        <p:spPr>
          <a:xfrm>
            <a:off x="5217374" y="3556212"/>
            <a:ext cx="3575645" cy="2678481"/>
          </a:xfrm>
          <a:prstGeom prst="rect">
            <a:avLst/>
          </a:prstGeom>
          <a:noFill/>
          <a:ln cap="flat" cmpd="sng" w="9525">
            <a:solidFill>
              <a:schemeClr val="dk1"/>
            </a:solidFill>
            <a:prstDash val="solid"/>
            <a:round/>
            <a:headEnd len="sm" w="sm" type="none"/>
            <a:tailEnd len="sm" w="sm" type="none"/>
          </a:ln>
        </p:spPr>
      </p:pic>
      <p:pic>
        <p:nvPicPr>
          <p:cNvPr id="525" name="Google Shape;525;p16"/>
          <p:cNvPicPr preferRelativeResize="0"/>
          <p:nvPr/>
        </p:nvPicPr>
        <p:blipFill rotWithShape="1">
          <a:blip r:embed="rId6">
            <a:alphaModFix/>
          </a:blip>
          <a:srcRect b="16795" l="28990" r="35993" t="59529"/>
          <a:stretch/>
        </p:blipFill>
        <p:spPr>
          <a:xfrm>
            <a:off x="8913090" y="3558528"/>
            <a:ext cx="2968476" cy="2676165"/>
          </a:xfrm>
          <a:prstGeom prst="rect">
            <a:avLst/>
          </a:prstGeom>
          <a:noFill/>
          <a:ln cap="flat" cmpd="sng" w="9525">
            <a:solidFill>
              <a:schemeClr val="dk1"/>
            </a:solidFill>
            <a:prstDash val="solid"/>
            <a:round/>
            <a:headEnd len="sm" w="sm" type="none"/>
            <a:tailEnd len="sm" w="sm" type="none"/>
          </a:ln>
        </p:spPr>
      </p:pic>
      <p:pic>
        <p:nvPicPr>
          <p:cNvPr descr="A yellow leaf on a white surface&#10;&#10;Description automatically generated with low confidence" id="526" name="Google Shape;526;p16"/>
          <p:cNvPicPr preferRelativeResize="0"/>
          <p:nvPr/>
        </p:nvPicPr>
        <p:blipFill rotWithShape="1">
          <a:blip r:embed="rId7">
            <a:alphaModFix/>
          </a:blip>
          <a:srcRect b="31429" l="24860" r="40738" t="47654"/>
          <a:stretch/>
        </p:blipFill>
        <p:spPr>
          <a:xfrm>
            <a:off x="8913091" y="948333"/>
            <a:ext cx="2968476" cy="2406490"/>
          </a:xfrm>
          <a:prstGeom prst="rect">
            <a:avLst/>
          </a:prstGeom>
          <a:noFill/>
          <a:ln cap="flat" cmpd="sng" w="9525">
            <a:solidFill>
              <a:schemeClr val="dk1"/>
            </a:solidFill>
            <a:prstDash val="solid"/>
            <a:round/>
            <a:headEnd len="sm" w="sm" type="none"/>
            <a:tailEnd len="sm" w="sm" type="none"/>
          </a:ln>
        </p:spPr>
      </p:pic>
      <p:sp>
        <p:nvSpPr>
          <p:cNvPr id="527" name="Google Shape;527;p16"/>
          <p:cNvSpPr txBox="1"/>
          <p:nvPr/>
        </p:nvSpPr>
        <p:spPr>
          <a:xfrm>
            <a:off x="2937976" y="5865362"/>
            <a:ext cx="230466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Raspberry Tea Mix</a:t>
            </a:r>
            <a:endParaRPr/>
          </a:p>
        </p:txBody>
      </p:sp>
      <p:sp>
        <p:nvSpPr>
          <p:cNvPr id="528" name="Google Shape;528;p16"/>
          <p:cNvSpPr txBox="1"/>
          <p:nvPr/>
        </p:nvSpPr>
        <p:spPr>
          <a:xfrm>
            <a:off x="6096000" y="5865361"/>
            <a:ext cx="289132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Pink Confectioner’s Sugar</a:t>
            </a:r>
            <a:endParaRPr/>
          </a:p>
        </p:txBody>
      </p:sp>
      <p:sp>
        <p:nvSpPr>
          <p:cNvPr id="529" name="Google Shape;529;p16"/>
          <p:cNvSpPr txBox="1"/>
          <p:nvPr/>
        </p:nvSpPr>
        <p:spPr>
          <a:xfrm>
            <a:off x="9840686" y="5865361"/>
            <a:ext cx="230466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Granulated Sugar</a:t>
            </a:r>
            <a:endParaRPr/>
          </a:p>
        </p:txBody>
      </p:sp>
      <p:sp>
        <p:nvSpPr>
          <p:cNvPr id="530" name="Google Shape;530;p16"/>
          <p:cNvSpPr txBox="1"/>
          <p:nvPr/>
        </p:nvSpPr>
        <p:spPr>
          <a:xfrm>
            <a:off x="9887337" y="3018465"/>
            <a:ext cx="230466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Granulated Wax</a:t>
            </a:r>
            <a:endParaRPr/>
          </a:p>
        </p:txBody>
      </p:sp>
      <p:sp>
        <p:nvSpPr>
          <p:cNvPr id="531" name="Google Shape;531;p16"/>
          <p:cNvSpPr txBox="1"/>
          <p:nvPr/>
        </p:nvSpPr>
        <p:spPr>
          <a:xfrm>
            <a:off x="4689642" y="3544230"/>
            <a:ext cx="5395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1</a:t>
            </a:r>
            <a:endParaRPr/>
          </a:p>
        </p:txBody>
      </p:sp>
      <p:sp>
        <p:nvSpPr>
          <p:cNvPr id="532" name="Google Shape;532;p16"/>
          <p:cNvSpPr txBox="1"/>
          <p:nvPr/>
        </p:nvSpPr>
        <p:spPr>
          <a:xfrm>
            <a:off x="8396051" y="3556211"/>
            <a:ext cx="5395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2</a:t>
            </a:r>
            <a:endParaRPr/>
          </a:p>
        </p:txBody>
      </p:sp>
      <p:sp>
        <p:nvSpPr>
          <p:cNvPr id="533" name="Google Shape;533;p16"/>
          <p:cNvSpPr txBox="1"/>
          <p:nvPr/>
        </p:nvSpPr>
        <p:spPr>
          <a:xfrm>
            <a:off x="11402049" y="3591502"/>
            <a:ext cx="5395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3</a:t>
            </a:r>
            <a:endParaRPr/>
          </a:p>
        </p:txBody>
      </p:sp>
      <p:sp>
        <p:nvSpPr>
          <p:cNvPr id="534" name="Google Shape;534;p16"/>
          <p:cNvSpPr txBox="1"/>
          <p:nvPr/>
        </p:nvSpPr>
        <p:spPr>
          <a:xfrm>
            <a:off x="11497231" y="898466"/>
            <a:ext cx="5395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4</a:t>
            </a:r>
            <a:endParaRPr/>
          </a:p>
        </p:txBody>
      </p:sp>
      <p:pic>
        <p:nvPicPr>
          <p:cNvPr id="535" name="Google Shape;535;p16"/>
          <p:cNvPicPr preferRelativeResize="0"/>
          <p:nvPr/>
        </p:nvPicPr>
        <p:blipFill rotWithShape="1">
          <a:blip r:embed="rId8">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
                                        <p:tgtEl>
                                          <p:spTgt spid="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17"/>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41" name="Google Shape;541;p17"/>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542" name="Google Shape;542;p17"/>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17</a:t>
            </a:r>
            <a:endParaRPr sz="1600">
              <a:solidFill>
                <a:srgbClr val="F2C413"/>
              </a:solidFill>
              <a:latin typeface="Cambria"/>
              <a:ea typeface="Cambria"/>
              <a:cs typeface="Cambria"/>
              <a:sym typeface="Cambria"/>
            </a:endParaRPr>
          </a:p>
        </p:txBody>
      </p:sp>
      <p:pic>
        <p:nvPicPr>
          <p:cNvPr descr="Logo&#10;&#10;Description automatically generated" id="543" name="Google Shape;543;p17"/>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544" name="Google Shape;544;p17"/>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545" name="Google Shape;545;p17"/>
          <p:cNvSpPr txBox="1"/>
          <p:nvPr/>
        </p:nvSpPr>
        <p:spPr>
          <a:xfrm>
            <a:off x="-1" y="3044299"/>
            <a:ext cx="12191999" cy="76940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Mechanical Assembly</a:t>
            </a:r>
            <a:endParaRPr sz="1800">
              <a:solidFill>
                <a:schemeClr val="dk1"/>
              </a:solidFill>
              <a:latin typeface="Calibri"/>
              <a:ea typeface="Calibri"/>
              <a:cs typeface="Calibri"/>
              <a:sym typeface="Calibri"/>
            </a:endParaRPr>
          </a:p>
        </p:txBody>
      </p:sp>
      <p:pic>
        <p:nvPicPr>
          <p:cNvPr id="546" name="Google Shape;546;p17"/>
          <p:cNvPicPr preferRelativeResize="0"/>
          <p:nvPr/>
        </p:nvPicPr>
        <p:blipFill rotWithShape="1">
          <a:blip r:embed="rId4">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8"/>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52" name="Google Shape;552;p18"/>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553" name="Google Shape;553;p18"/>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18</a:t>
            </a:r>
            <a:endParaRPr sz="1600">
              <a:solidFill>
                <a:srgbClr val="F2C413"/>
              </a:solidFill>
              <a:latin typeface="Cambria"/>
              <a:ea typeface="Cambria"/>
              <a:cs typeface="Cambria"/>
              <a:sym typeface="Cambria"/>
            </a:endParaRPr>
          </a:p>
        </p:txBody>
      </p:sp>
      <p:pic>
        <p:nvPicPr>
          <p:cNvPr descr="Logo&#10;&#10;Description automatically generated" id="554" name="Google Shape;554;p18"/>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555" name="Google Shape;555;p18"/>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56" name="Google Shape;556;p18"/>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Mechanical Design Considerations</a:t>
            </a:r>
            <a:endParaRPr sz="1800">
              <a:solidFill>
                <a:schemeClr val="dk1"/>
              </a:solidFill>
              <a:latin typeface="Calibri"/>
              <a:ea typeface="Calibri"/>
              <a:cs typeface="Calibri"/>
              <a:sym typeface="Calibri"/>
            </a:endParaRPr>
          </a:p>
        </p:txBody>
      </p:sp>
      <p:sp>
        <p:nvSpPr>
          <p:cNvPr id="557" name="Google Shape;557;p18"/>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558" name="Google Shape;558;p18"/>
          <p:cNvSpPr txBox="1"/>
          <p:nvPr/>
        </p:nvSpPr>
        <p:spPr>
          <a:xfrm>
            <a:off x="3357661" y="1013089"/>
            <a:ext cx="5476673" cy="123110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mbria"/>
                <a:ea typeface="Cambria"/>
                <a:cs typeface="Cambria"/>
                <a:sym typeface="Cambria"/>
              </a:rPr>
              <a:t>Types of Angular-to-Linear Motion Systems</a:t>
            </a:r>
            <a:endParaRPr/>
          </a:p>
          <a:p>
            <a:pPr indent="-285750" lvl="4" marL="2857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mbria"/>
                <a:ea typeface="Cambria"/>
                <a:cs typeface="Cambria"/>
                <a:sym typeface="Cambria"/>
              </a:rPr>
              <a:t>Belt Drive</a:t>
            </a:r>
            <a:endParaRPr/>
          </a:p>
          <a:p>
            <a:pPr indent="-285750" lvl="4" marL="2857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mbria"/>
                <a:ea typeface="Cambria"/>
                <a:cs typeface="Cambria"/>
                <a:sym typeface="Cambria"/>
              </a:rPr>
              <a:t>Lead Screw</a:t>
            </a:r>
            <a:endParaRPr/>
          </a:p>
          <a:p>
            <a:pPr indent="0" lvl="0" marL="0" marR="0" rtl="0" algn="l">
              <a:spcBef>
                <a:spcPts val="0"/>
              </a:spcBef>
              <a:spcAft>
                <a:spcPts val="0"/>
              </a:spcAft>
              <a:buNone/>
            </a:pPr>
            <a:r>
              <a:t/>
            </a:r>
            <a:endParaRPr sz="1800">
              <a:solidFill>
                <a:schemeClr val="dk1"/>
              </a:solidFill>
              <a:latin typeface="Cambria"/>
              <a:ea typeface="Cambria"/>
              <a:cs typeface="Cambria"/>
              <a:sym typeface="Cambria"/>
            </a:endParaRPr>
          </a:p>
        </p:txBody>
      </p:sp>
      <p:sp>
        <p:nvSpPr>
          <p:cNvPr id="559" name="Google Shape;559;p18"/>
          <p:cNvSpPr/>
          <p:nvPr/>
        </p:nvSpPr>
        <p:spPr>
          <a:xfrm>
            <a:off x="2061556" y="3164265"/>
            <a:ext cx="3449781" cy="2357627"/>
          </a:xfrm>
          <a:prstGeom prst="rect">
            <a:avLst/>
          </a:prstGeom>
          <a:solidFill>
            <a:srgbClr val="B3C6E7"/>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4" marL="0" marR="0" rtl="0" algn="l">
              <a:spcBef>
                <a:spcPts val="0"/>
              </a:spcBef>
              <a:spcAft>
                <a:spcPts val="0"/>
              </a:spcAft>
              <a:buNone/>
            </a:pPr>
            <a:r>
              <a:rPr b="0" i="0" lang="en-US" sz="1800" u="none" cap="none" strike="noStrike">
                <a:solidFill>
                  <a:schemeClr val="dk1"/>
                </a:solidFill>
                <a:latin typeface="Cambria"/>
                <a:ea typeface="Cambria"/>
                <a:cs typeface="Cambria"/>
                <a:sym typeface="Cambria"/>
              </a:rPr>
              <a:t>Pros</a:t>
            </a:r>
            <a:endParaRPr/>
          </a:p>
          <a:p>
            <a:pPr indent="0" lvl="4" marL="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mbria"/>
                <a:ea typeface="Cambria"/>
                <a:cs typeface="Cambria"/>
                <a:sym typeface="Cambria"/>
              </a:rPr>
              <a:t>High Efficiency</a:t>
            </a:r>
            <a:endParaRPr/>
          </a:p>
          <a:p>
            <a:pPr indent="0" lvl="4" marL="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mbria"/>
                <a:ea typeface="Cambria"/>
                <a:cs typeface="Cambria"/>
                <a:sym typeface="Cambria"/>
              </a:rPr>
              <a:t>High Speed</a:t>
            </a:r>
            <a:endParaRPr/>
          </a:p>
          <a:p>
            <a:pPr indent="0" lvl="4" marL="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mbria"/>
                <a:ea typeface="Cambria"/>
                <a:cs typeface="Cambria"/>
                <a:sym typeface="Cambria"/>
              </a:rPr>
              <a:t>Low RPM</a:t>
            </a:r>
            <a:endParaRPr/>
          </a:p>
          <a:p>
            <a:pPr indent="0" lvl="4" marL="0" marR="0" rtl="0" algn="l">
              <a:spcBef>
                <a:spcPts val="0"/>
              </a:spcBef>
              <a:spcAft>
                <a:spcPts val="0"/>
              </a:spcAft>
              <a:buNone/>
            </a:pPr>
            <a:r>
              <a:t/>
            </a:r>
            <a:endParaRPr b="0" i="0" sz="1800" u="none" cap="none" strike="noStrike">
              <a:solidFill>
                <a:schemeClr val="dk1"/>
              </a:solidFill>
              <a:latin typeface="Cambria"/>
              <a:ea typeface="Cambria"/>
              <a:cs typeface="Cambria"/>
              <a:sym typeface="Cambria"/>
            </a:endParaRPr>
          </a:p>
          <a:p>
            <a:pPr indent="0" lvl="4" marL="0" marR="0" rtl="0" algn="l">
              <a:spcBef>
                <a:spcPts val="0"/>
              </a:spcBef>
              <a:spcAft>
                <a:spcPts val="0"/>
              </a:spcAft>
              <a:buNone/>
            </a:pPr>
            <a:r>
              <a:rPr b="0" i="0" lang="en-US" sz="1800" u="none" cap="none" strike="noStrike">
                <a:solidFill>
                  <a:schemeClr val="dk1"/>
                </a:solidFill>
                <a:latin typeface="Cambria"/>
                <a:ea typeface="Cambria"/>
                <a:cs typeface="Cambria"/>
                <a:sym typeface="Cambria"/>
              </a:rPr>
              <a:t>Cons</a:t>
            </a:r>
            <a:endParaRPr/>
          </a:p>
          <a:p>
            <a:pPr indent="0" lvl="4" marL="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mbria"/>
                <a:ea typeface="Cambria"/>
                <a:cs typeface="Cambria"/>
                <a:sym typeface="Cambria"/>
              </a:rPr>
              <a:t>High Cost</a:t>
            </a:r>
            <a:endParaRPr/>
          </a:p>
          <a:p>
            <a:pPr indent="0" lvl="4" marL="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mbria"/>
                <a:ea typeface="Cambria"/>
                <a:cs typeface="Cambria"/>
                <a:sym typeface="Cambria"/>
              </a:rPr>
              <a:t>Complicated Implementation</a:t>
            </a:r>
            <a:endParaRPr/>
          </a:p>
        </p:txBody>
      </p:sp>
      <p:sp>
        <p:nvSpPr>
          <p:cNvPr id="560" name="Google Shape;560;p18"/>
          <p:cNvSpPr/>
          <p:nvPr/>
        </p:nvSpPr>
        <p:spPr>
          <a:xfrm>
            <a:off x="2061556" y="2825710"/>
            <a:ext cx="3449781" cy="338554"/>
          </a:xfrm>
          <a:prstGeom prst="rect">
            <a:avLst/>
          </a:prstGeom>
          <a:solidFill>
            <a:srgbClr val="59595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Belt Drive</a:t>
            </a:r>
            <a:endParaRPr/>
          </a:p>
        </p:txBody>
      </p:sp>
      <p:sp>
        <p:nvSpPr>
          <p:cNvPr id="561" name="Google Shape;561;p18"/>
          <p:cNvSpPr/>
          <p:nvPr/>
        </p:nvSpPr>
        <p:spPr>
          <a:xfrm>
            <a:off x="6096000" y="3164265"/>
            <a:ext cx="3449781" cy="2357627"/>
          </a:xfrm>
          <a:prstGeom prst="rect">
            <a:avLst/>
          </a:prstGeom>
          <a:solidFill>
            <a:srgbClr val="B3C6E7"/>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4" marL="0" marR="0" rtl="0" algn="l">
              <a:spcBef>
                <a:spcPts val="0"/>
              </a:spcBef>
              <a:spcAft>
                <a:spcPts val="0"/>
              </a:spcAft>
              <a:buNone/>
            </a:pPr>
            <a:r>
              <a:rPr b="0" i="0" lang="en-US" sz="1800" u="none" cap="none" strike="noStrike">
                <a:solidFill>
                  <a:schemeClr val="dk1"/>
                </a:solidFill>
                <a:latin typeface="Cambria"/>
                <a:ea typeface="Cambria"/>
                <a:cs typeface="Cambria"/>
                <a:sym typeface="Cambria"/>
              </a:rPr>
              <a:t>Pros</a:t>
            </a:r>
            <a:endParaRPr/>
          </a:p>
          <a:p>
            <a:pPr indent="0" lvl="4" marL="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mbria"/>
                <a:ea typeface="Cambria"/>
                <a:cs typeface="Cambria"/>
                <a:sym typeface="Cambria"/>
              </a:rPr>
              <a:t>High Accuracy</a:t>
            </a:r>
            <a:endParaRPr/>
          </a:p>
          <a:p>
            <a:pPr indent="0" lvl="4" marL="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mbria"/>
                <a:ea typeface="Cambria"/>
                <a:cs typeface="Cambria"/>
                <a:sym typeface="Cambria"/>
              </a:rPr>
              <a:t>Low Cost</a:t>
            </a:r>
            <a:endParaRPr/>
          </a:p>
          <a:p>
            <a:pPr indent="114300" lvl="4"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mbria"/>
              <a:ea typeface="Cambria"/>
              <a:cs typeface="Cambria"/>
              <a:sym typeface="Cambria"/>
            </a:endParaRPr>
          </a:p>
          <a:p>
            <a:pPr indent="114300" lvl="4"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mbria"/>
              <a:ea typeface="Cambria"/>
              <a:cs typeface="Cambria"/>
              <a:sym typeface="Cambria"/>
            </a:endParaRPr>
          </a:p>
          <a:p>
            <a:pPr indent="0" lvl="4" marL="0" marR="0" rtl="0" algn="l">
              <a:spcBef>
                <a:spcPts val="0"/>
              </a:spcBef>
              <a:spcAft>
                <a:spcPts val="0"/>
              </a:spcAft>
              <a:buNone/>
            </a:pPr>
            <a:r>
              <a:rPr b="0" i="0" lang="en-US" sz="1800" u="none" cap="none" strike="noStrike">
                <a:solidFill>
                  <a:schemeClr val="dk1"/>
                </a:solidFill>
                <a:latin typeface="Cambria"/>
                <a:ea typeface="Cambria"/>
                <a:cs typeface="Cambria"/>
                <a:sym typeface="Cambria"/>
              </a:rPr>
              <a:t>Cons</a:t>
            </a:r>
            <a:endParaRPr/>
          </a:p>
          <a:p>
            <a:pPr indent="0" lvl="4" marL="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mbria"/>
                <a:ea typeface="Cambria"/>
                <a:cs typeface="Cambria"/>
                <a:sym typeface="Cambria"/>
              </a:rPr>
              <a:t>Lower Speed</a:t>
            </a:r>
            <a:endParaRPr/>
          </a:p>
          <a:p>
            <a:pPr indent="0" lvl="4" marL="0"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mbria"/>
                <a:ea typeface="Cambria"/>
                <a:cs typeface="Cambria"/>
                <a:sym typeface="Cambria"/>
              </a:rPr>
              <a:t>Higher RPM</a:t>
            </a:r>
            <a:endParaRPr/>
          </a:p>
        </p:txBody>
      </p:sp>
      <p:sp>
        <p:nvSpPr>
          <p:cNvPr id="562" name="Google Shape;562;p18"/>
          <p:cNvSpPr/>
          <p:nvPr/>
        </p:nvSpPr>
        <p:spPr>
          <a:xfrm>
            <a:off x="6096000" y="2825710"/>
            <a:ext cx="3449781" cy="338554"/>
          </a:xfrm>
          <a:prstGeom prst="rect">
            <a:avLst/>
          </a:prstGeom>
          <a:solidFill>
            <a:srgbClr val="59595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4" marL="0" marR="0" rtl="0" algn="ctr">
              <a:spcBef>
                <a:spcPts val="0"/>
              </a:spcBef>
              <a:spcAft>
                <a:spcPts val="0"/>
              </a:spcAft>
              <a:buNone/>
            </a:pPr>
            <a:r>
              <a:rPr b="0" i="0" lang="en-US" sz="1800" u="none" cap="none" strike="noStrike">
                <a:solidFill>
                  <a:schemeClr val="lt1"/>
                </a:solidFill>
                <a:latin typeface="Cambria"/>
                <a:ea typeface="Cambria"/>
                <a:cs typeface="Cambria"/>
                <a:sym typeface="Cambria"/>
              </a:rPr>
              <a:t>Lead Screw</a:t>
            </a:r>
            <a:endParaRPr/>
          </a:p>
        </p:txBody>
      </p:sp>
      <p:pic>
        <p:nvPicPr>
          <p:cNvPr id="563" name="Google Shape;563;p18"/>
          <p:cNvPicPr preferRelativeResize="0"/>
          <p:nvPr/>
        </p:nvPicPr>
        <p:blipFill rotWithShape="1">
          <a:blip r:embed="rId4">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
                                        <p:tgtEl>
                                          <p:spTgt spid="5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19"/>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69" name="Google Shape;569;p19"/>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570" name="Google Shape;570;p19"/>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19</a:t>
            </a:r>
            <a:endParaRPr/>
          </a:p>
        </p:txBody>
      </p:sp>
      <p:pic>
        <p:nvPicPr>
          <p:cNvPr descr="Logo&#10;&#10;Description automatically generated" id="571" name="Google Shape;571;p19"/>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572" name="Google Shape;572;p19"/>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73" name="Google Shape;573;p19"/>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Lead Screw Actuator Design</a:t>
            </a:r>
            <a:endParaRPr sz="1800">
              <a:solidFill>
                <a:schemeClr val="dk1"/>
              </a:solidFill>
              <a:latin typeface="Calibri"/>
              <a:ea typeface="Calibri"/>
              <a:cs typeface="Calibri"/>
              <a:sym typeface="Calibri"/>
            </a:endParaRPr>
          </a:p>
        </p:txBody>
      </p:sp>
      <p:sp>
        <p:nvSpPr>
          <p:cNvPr id="574" name="Google Shape;574;p19"/>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575" name="Google Shape;575;p19"/>
          <p:cNvPicPr preferRelativeResize="0"/>
          <p:nvPr/>
        </p:nvPicPr>
        <p:blipFill rotWithShape="1">
          <a:blip r:embed="rId4">
            <a:alphaModFix/>
          </a:blip>
          <a:srcRect b="0" l="0" r="0" t="0"/>
          <a:stretch/>
        </p:blipFill>
        <p:spPr>
          <a:xfrm>
            <a:off x="0" y="2325332"/>
            <a:ext cx="12192000" cy="2207334"/>
          </a:xfrm>
          <a:prstGeom prst="rect">
            <a:avLst/>
          </a:prstGeom>
          <a:noFill/>
          <a:ln>
            <a:noFill/>
          </a:ln>
        </p:spPr>
      </p:pic>
      <p:sp>
        <p:nvSpPr>
          <p:cNvPr id="576" name="Google Shape;576;p19"/>
          <p:cNvSpPr txBox="1"/>
          <p:nvPr/>
        </p:nvSpPr>
        <p:spPr>
          <a:xfrm>
            <a:off x="2087217" y="4719313"/>
            <a:ext cx="817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Motor Coupler</a:t>
            </a:r>
            <a:endParaRPr/>
          </a:p>
        </p:txBody>
      </p:sp>
      <p:sp>
        <p:nvSpPr>
          <p:cNvPr id="577" name="Google Shape;577;p19"/>
          <p:cNvSpPr txBox="1"/>
          <p:nvPr/>
        </p:nvSpPr>
        <p:spPr>
          <a:xfrm>
            <a:off x="4030866" y="4843977"/>
            <a:ext cx="817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Support Rods</a:t>
            </a:r>
            <a:endParaRPr/>
          </a:p>
        </p:txBody>
      </p:sp>
      <p:sp>
        <p:nvSpPr>
          <p:cNvPr id="578" name="Google Shape;578;p19"/>
          <p:cNvSpPr txBox="1"/>
          <p:nvPr/>
        </p:nvSpPr>
        <p:spPr>
          <a:xfrm>
            <a:off x="6096000" y="4693753"/>
            <a:ext cx="817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Lead Screw</a:t>
            </a:r>
            <a:endParaRPr/>
          </a:p>
        </p:txBody>
      </p:sp>
      <p:cxnSp>
        <p:nvCxnSpPr>
          <p:cNvPr id="579" name="Google Shape;579;p19"/>
          <p:cNvCxnSpPr>
            <a:stCxn id="577" idx="0"/>
          </p:cNvCxnSpPr>
          <p:nvPr/>
        </p:nvCxnSpPr>
        <p:spPr>
          <a:xfrm rot="-5400000">
            <a:off x="3926278" y="3520827"/>
            <a:ext cx="1836300" cy="810000"/>
          </a:xfrm>
          <a:prstGeom prst="bentConnector3">
            <a:avLst>
              <a:gd fmla="val 49999" name="adj1"/>
            </a:avLst>
          </a:prstGeom>
          <a:noFill/>
          <a:ln cap="flat" cmpd="sng" w="9525">
            <a:solidFill>
              <a:schemeClr val="dk1"/>
            </a:solidFill>
            <a:prstDash val="solid"/>
            <a:miter lim="800000"/>
            <a:headEnd len="sm" w="sm" type="none"/>
            <a:tailEnd len="med" w="med" type="triangle"/>
          </a:ln>
        </p:spPr>
      </p:cxnSp>
      <p:cxnSp>
        <p:nvCxnSpPr>
          <p:cNvPr id="580" name="Google Shape;580;p19"/>
          <p:cNvCxnSpPr>
            <a:stCxn id="577" idx="0"/>
          </p:cNvCxnSpPr>
          <p:nvPr/>
        </p:nvCxnSpPr>
        <p:spPr>
          <a:xfrm rot="-5400000">
            <a:off x="4419928" y="4035177"/>
            <a:ext cx="828300" cy="789300"/>
          </a:xfrm>
          <a:prstGeom prst="bentConnector3">
            <a:avLst>
              <a:gd fmla="val 49991" name="adj1"/>
            </a:avLst>
          </a:prstGeom>
          <a:noFill/>
          <a:ln cap="flat" cmpd="sng" w="9525">
            <a:solidFill>
              <a:schemeClr val="dk1"/>
            </a:solidFill>
            <a:prstDash val="solid"/>
            <a:miter lim="800000"/>
            <a:headEnd len="sm" w="sm" type="none"/>
            <a:tailEnd len="med" w="med" type="triangle"/>
          </a:ln>
        </p:spPr>
      </p:cxnSp>
      <p:cxnSp>
        <p:nvCxnSpPr>
          <p:cNvPr id="581" name="Google Shape;581;p19"/>
          <p:cNvCxnSpPr>
            <a:stCxn id="578" idx="0"/>
          </p:cNvCxnSpPr>
          <p:nvPr/>
        </p:nvCxnSpPr>
        <p:spPr>
          <a:xfrm rot="10800000">
            <a:off x="6497362" y="3540253"/>
            <a:ext cx="7200" cy="1153500"/>
          </a:xfrm>
          <a:prstGeom prst="straightConnector1">
            <a:avLst/>
          </a:prstGeom>
          <a:noFill/>
          <a:ln cap="flat" cmpd="sng" w="9525">
            <a:solidFill>
              <a:schemeClr val="dk1"/>
            </a:solidFill>
            <a:prstDash val="solid"/>
            <a:miter lim="800000"/>
            <a:headEnd len="sm" w="sm" type="none"/>
            <a:tailEnd len="med" w="med" type="triangle"/>
          </a:ln>
        </p:spPr>
      </p:cxnSp>
      <p:cxnSp>
        <p:nvCxnSpPr>
          <p:cNvPr id="582" name="Google Shape;582;p19"/>
          <p:cNvCxnSpPr>
            <a:stCxn id="576" idx="0"/>
          </p:cNvCxnSpPr>
          <p:nvPr/>
        </p:nvCxnSpPr>
        <p:spPr>
          <a:xfrm rot="10800000">
            <a:off x="2495779" y="3629113"/>
            <a:ext cx="0" cy="1090200"/>
          </a:xfrm>
          <a:prstGeom prst="straightConnector1">
            <a:avLst/>
          </a:prstGeom>
          <a:noFill/>
          <a:ln cap="flat" cmpd="sng" w="9525">
            <a:solidFill>
              <a:schemeClr val="dk1"/>
            </a:solidFill>
            <a:prstDash val="solid"/>
            <a:miter lim="800000"/>
            <a:headEnd len="sm" w="sm" type="none"/>
            <a:tailEnd len="med" w="med" type="triangle"/>
          </a:ln>
        </p:spPr>
      </p:cxnSp>
      <p:sp>
        <p:nvSpPr>
          <p:cNvPr id="583" name="Google Shape;583;p19"/>
          <p:cNvSpPr txBox="1"/>
          <p:nvPr/>
        </p:nvSpPr>
        <p:spPr>
          <a:xfrm>
            <a:off x="218350" y="4041819"/>
            <a:ext cx="817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Stepper Motor</a:t>
            </a:r>
            <a:endParaRPr/>
          </a:p>
        </p:txBody>
      </p:sp>
      <p:sp>
        <p:nvSpPr>
          <p:cNvPr id="584" name="Google Shape;584;p19"/>
          <p:cNvSpPr txBox="1"/>
          <p:nvPr/>
        </p:nvSpPr>
        <p:spPr>
          <a:xfrm>
            <a:off x="1219235" y="4525705"/>
            <a:ext cx="817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Motor Bracket</a:t>
            </a:r>
            <a:endParaRPr/>
          </a:p>
        </p:txBody>
      </p:sp>
      <p:sp>
        <p:nvSpPr>
          <p:cNvPr id="585" name="Google Shape;585;p19"/>
          <p:cNvSpPr txBox="1"/>
          <p:nvPr/>
        </p:nvSpPr>
        <p:spPr>
          <a:xfrm>
            <a:off x="11427302" y="3876550"/>
            <a:ext cx="817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Pillow Bearing</a:t>
            </a:r>
            <a:endParaRPr/>
          </a:p>
        </p:txBody>
      </p:sp>
      <p:sp>
        <p:nvSpPr>
          <p:cNvPr id="586" name="Google Shape;586;p19"/>
          <p:cNvSpPr txBox="1"/>
          <p:nvPr/>
        </p:nvSpPr>
        <p:spPr>
          <a:xfrm>
            <a:off x="10610179" y="4525705"/>
            <a:ext cx="817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Bearing Bracket</a:t>
            </a:r>
            <a:endParaRPr/>
          </a:p>
        </p:txBody>
      </p:sp>
      <p:sp>
        <p:nvSpPr>
          <p:cNvPr id="587" name="Google Shape;587;p19"/>
          <p:cNvSpPr txBox="1"/>
          <p:nvPr/>
        </p:nvSpPr>
        <p:spPr>
          <a:xfrm>
            <a:off x="9572072" y="4690865"/>
            <a:ext cx="913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Flanged Nut</a:t>
            </a:r>
            <a:endParaRPr/>
          </a:p>
        </p:txBody>
      </p:sp>
      <p:cxnSp>
        <p:nvCxnSpPr>
          <p:cNvPr id="588" name="Google Shape;588;p19"/>
          <p:cNvCxnSpPr>
            <a:stCxn id="587" idx="0"/>
          </p:cNvCxnSpPr>
          <p:nvPr/>
        </p:nvCxnSpPr>
        <p:spPr>
          <a:xfrm flipH="1" rot="10800000">
            <a:off x="10028972" y="3725765"/>
            <a:ext cx="346800" cy="965100"/>
          </a:xfrm>
          <a:prstGeom prst="straightConnector1">
            <a:avLst/>
          </a:prstGeom>
          <a:noFill/>
          <a:ln cap="flat" cmpd="sng" w="9525">
            <a:solidFill>
              <a:schemeClr val="dk1"/>
            </a:solidFill>
            <a:prstDash val="solid"/>
            <a:miter lim="800000"/>
            <a:headEnd len="sm" w="sm" type="none"/>
            <a:tailEnd len="med" w="med" type="triangle"/>
          </a:ln>
        </p:spPr>
      </p:cxnSp>
      <p:sp>
        <p:nvSpPr>
          <p:cNvPr id="589" name="Google Shape;589;p19"/>
          <p:cNvSpPr/>
          <p:nvPr/>
        </p:nvSpPr>
        <p:spPr>
          <a:xfrm>
            <a:off x="1895474" y="3164541"/>
            <a:ext cx="191735" cy="464508"/>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90" name="Google Shape;590;p19"/>
          <p:cNvCxnSpPr/>
          <p:nvPr/>
        </p:nvCxnSpPr>
        <p:spPr>
          <a:xfrm flipH="1" rot="10800000">
            <a:off x="2087209" y="3164540"/>
            <a:ext cx="104418" cy="464509"/>
          </a:xfrm>
          <a:prstGeom prst="straightConnector1">
            <a:avLst/>
          </a:prstGeom>
          <a:noFill/>
          <a:ln cap="flat" cmpd="sng" w="38100">
            <a:solidFill>
              <a:schemeClr val="accent3"/>
            </a:solidFill>
            <a:prstDash val="solid"/>
            <a:miter lim="800000"/>
            <a:headEnd len="sm" w="sm" type="none"/>
            <a:tailEnd len="sm" w="sm" type="none"/>
          </a:ln>
        </p:spPr>
      </p:cxnSp>
      <p:sp>
        <p:nvSpPr>
          <p:cNvPr id="591" name="Google Shape;591;p19"/>
          <p:cNvSpPr txBox="1"/>
          <p:nvPr/>
        </p:nvSpPr>
        <p:spPr>
          <a:xfrm>
            <a:off x="1564347" y="1689739"/>
            <a:ext cx="817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Bump Switch</a:t>
            </a:r>
            <a:endParaRPr/>
          </a:p>
        </p:txBody>
      </p:sp>
      <p:cxnSp>
        <p:nvCxnSpPr>
          <p:cNvPr id="592" name="Google Shape;592;p19"/>
          <p:cNvCxnSpPr>
            <a:stCxn id="591" idx="2"/>
          </p:cNvCxnSpPr>
          <p:nvPr/>
        </p:nvCxnSpPr>
        <p:spPr>
          <a:xfrm>
            <a:off x="1972909" y="2212959"/>
            <a:ext cx="0" cy="929100"/>
          </a:xfrm>
          <a:prstGeom prst="straightConnector1">
            <a:avLst/>
          </a:prstGeom>
          <a:noFill/>
          <a:ln cap="flat" cmpd="sng" w="9525">
            <a:solidFill>
              <a:schemeClr val="dk1"/>
            </a:solidFill>
            <a:prstDash val="solid"/>
            <a:miter lim="800000"/>
            <a:headEnd len="sm" w="sm" type="none"/>
            <a:tailEnd len="med" w="med" type="triangle"/>
          </a:ln>
        </p:spPr>
      </p:cxnSp>
      <p:pic>
        <p:nvPicPr>
          <p:cNvPr id="593" name="Google Shape;593;p19"/>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
          <p:cNvSpPr/>
          <p:nvPr/>
        </p:nvSpPr>
        <p:spPr>
          <a:xfrm>
            <a:off x="-56993" y="6543411"/>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3" name="Google Shape;103;p2"/>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04" name="Google Shape;104;p2"/>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05" name="Google Shape;105;p2"/>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06" name="Google Shape;106;p2"/>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7" name="Google Shape;107;p2"/>
          <p:cNvSpPr txBox="1"/>
          <p:nvPr/>
        </p:nvSpPr>
        <p:spPr>
          <a:xfrm>
            <a:off x="-1" y="107759"/>
            <a:ext cx="12191999" cy="70784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4000"/>
              <a:buFont typeface="Cambria"/>
              <a:buNone/>
            </a:pPr>
            <a:r>
              <a:rPr lang="en-US" sz="4000">
                <a:solidFill>
                  <a:schemeClr val="dk1"/>
                </a:solidFill>
                <a:latin typeface="Cambria"/>
                <a:ea typeface="Cambria"/>
                <a:cs typeface="Cambria"/>
                <a:sym typeface="Cambria"/>
              </a:rPr>
              <a:t>What is Selective Laser Sintering?</a:t>
            </a:r>
            <a:endParaRPr/>
          </a:p>
        </p:txBody>
      </p:sp>
      <p:sp>
        <p:nvSpPr>
          <p:cNvPr id="108" name="Google Shape;108;p2"/>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09" name="Google Shape;109;p2"/>
          <p:cNvPicPr preferRelativeResize="0"/>
          <p:nvPr/>
        </p:nvPicPr>
        <p:blipFill rotWithShape="1">
          <a:blip r:embed="rId4">
            <a:alphaModFix/>
          </a:blip>
          <a:srcRect b="26457" l="21361" r="20514" t="27791"/>
          <a:stretch/>
        </p:blipFill>
        <p:spPr>
          <a:xfrm>
            <a:off x="4894278" y="1955366"/>
            <a:ext cx="7086601" cy="3137685"/>
          </a:xfrm>
          <a:prstGeom prst="rect">
            <a:avLst/>
          </a:prstGeom>
          <a:noFill/>
          <a:ln>
            <a:noFill/>
          </a:ln>
        </p:spPr>
      </p:pic>
      <p:sp>
        <p:nvSpPr>
          <p:cNvPr id="110" name="Google Shape;110;p2"/>
          <p:cNvSpPr txBox="1"/>
          <p:nvPr/>
        </p:nvSpPr>
        <p:spPr>
          <a:xfrm>
            <a:off x="211121" y="1122483"/>
            <a:ext cx="4837285"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mbria"/>
                <a:ea typeface="Cambria"/>
                <a:cs typeface="Cambria"/>
                <a:sym typeface="Cambria"/>
              </a:rPr>
              <a:t>Selective Laser Sintering (SLS)</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3D manufacturing technology</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Uses thermal energy from laser to sinter (fuse) particles together</a:t>
            </a:r>
            <a:endParaRPr/>
          </a:p>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Cambria"/>
              <a:ea typeface="Cambria"/>
              <a:cs typeface="Cambria"/>
              <a:sym typeface="Cambria"/>
            </a:endParaRPr>
          </a:p>
          <a:p>
            <a:pPr indent="0" lvl="0" marL="0" marR="0" rtl="0" algn="l">
              <a:spcBef>
                <a:spcPts val="0"/>
              </a:spcBef>
              <a:spcAft>
                <a:spcPts val="0"/>
              </a:spcAft>
              <a:buNone/>
            </a:pPr>
            <a:r>
              <a:t/>
            </a:r>
            <a:endParaRPr sz="2000">
              <a:solidFill>
                <a:schemeClr val="dk1"/>
              </a:solidFill>
              <a:latin typeface="Cambria"/>
              <a:ea typeface="Cambria"/>
              <a:cs typeface="Cambria"/>
              <a:sym typeface="Cambria"/>
            </a:endParaRPr>
          </a:p>
          <a:p>
            <a:pPr indent="0" lvl="0" marL="0" marR="0" rtl="0" algn="l">
              <a:spcBef>
                <a:spcPts val="0"/>
              </a:spcBef>
              <a:spcAft>
                <a:spcPts val="0"/>
              </a:spcAft>
              <a:buNone/>
            </a:pPr>
            <a:r>
              <a:rPr lang="en-US" sz="2000">
                <a:solidFill>
                  <a:schemeClr val="dk1"/>
                </a:solidFill>
                <a:latin typeface="Cambria"/>
                <a:ea typeface="Cambria"/>
                <a:cs typeface="Cambria"/>
                <a:sym typeface="Cambria"/>
              </a:rPr>
              <a:t>The Process</a:t>
            </a:r>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Laser scans over powder bed and sinters</a:t>
            </a:r>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After scanning one layer, plate drops</a:t>
            </a:r>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Powder delivery plate rises</a:t>
            </a:r>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Powder is pushed over lowered build plate</a:t>
            </a:r>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1-4 repeat until 3D parts are printed</a:t>
            </a:r>
            <a:endParaRPr/>
          </a:p>
          <a:p>
            <a:pPr indent="-330200" lvl="0" marL="457200" marR="0" rtl="0" algn="l">
              <a:spcBef>
                <a:spcPts val="0"/>
              </a:spcBef>
              <a:spcAft>
                <a:spcPts val="0"/>
              </a:spcAft>
              <a:buClr>
                <a:schemeClr val="dk1"/>
              </a:buClr>
              <a:buSzPts val="2000"/>
              <a:buFont typeface="Calibri"/>
              <a:buNone/>
            </a:pPr>
            <a:r>
              <a:t/>
            </a:r>
            <a:endParaRPr sz="2000">
              <a:solidFill>
                <a:schemeClr val="dk1"/>
              </a:solidFill>
              <a:latin typeface="Cambria"/>
              <a:ea typeface="Cambria"/>
              <a:cs typeface="Cambria"/>
              <a:sym typeface="Cambria"/>
            </a:endParaRPr>
          </a:p>
        </p:txBody>
      </p:sp>
      <p:pic>
        <p:nvPicPr>
          <p:cNvPr id="111" name="Google Shape;111;p2"/>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20"/>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99" name="Google Shape;599;p20"/>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600" name="Google Shape;600;p20"/>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20</a:t>
            </a:r>
            <a:endParaRPr sz="1600">
              <a:solidFill>
                <a:srgbClr val="F2C413"/>
              </a:solidFill>
              <a:latin typeface="Cambria"/>
              <a:ea typeface="Cambria"/>
              <a:cs typeface="Cambria"/>
              <a:sym typeface="Cambria"/>
            </a:endParaRPr>
          </a:p>
        </p:txBody>
      </p:sp>
      <p:pic>
        <p:nvPicPr>
          <p:cNvPr descr="Logo&#10;&#10;Description automatically generated" id="601" name="Google Shape;601;p20"/>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602" name="Google Shape;602;p20"/>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03" name="Google Shape;603;p20"/>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XY Track Sub-Assembly</a:t>
            </a:r>
            <a:endParaRPr sz="1800">
              <a:solidFill>
                <a:schemeClr val="dk1"/>
              </a:solidFill>
              <a:latin typeface="Calibri"/>
              <a:ea typeface="Calibri"/>
              <a:cs typeface="Calibri"/>
              <a:sym typeface="Calibri"/>
            </a:endParaRPr>
          </a:p>
        </p:txBody>
      </p:sp>
      <p:sp>
        <p:nvSpPr>
          <p:cNvPr id="604" name="Google Shape;604;p20"/>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605" name="Google Shape;605;p20"/>
          <p:cNvPicPr preferRelativeResize="0"/>
          <p:nvPr/>
        </p:nvPicPr>
        <p:blipFill rotWithShape="1">
          <a:blip r:embed="rId4">
            <a:alphaModFix/>
          </a:blip>
          <a:srcRect b="0" l="0" r="0" t="0"/>
          <a:stretch/>
        </p:blipFill>
        <p:spPr>
          <a:xfrm>
            <a:off x="1871660" y="1013089"/>
            <a:ext cx="8448675" cy="4972050"/>
          </a:xfrm>
          <a:prstGeom prst="rect">
            <a:avLst/>
          </a:prstGeom>
          <a:noFill/>
          <a:ln>
            <a:noFill/>
          </a:ln>
        </p:spPr>
      </p:pic>
      <p:cxnSp>
        <p:nvCxnSpPr>
          <p:cNvPr id="606" name="Google Shape;606;p20"/>
          <p:cNvCxnSpPr/>
          <p:nvPr/>
        </p:nvCxnSpPr>
        <p:spPr>
          <a:xfrm flipH="1" rot="10800000">
            <a:off x="1871660" y="4276725"/>
            <a:ext cx="4310065" cy="1156191"/>
          </a:xfrm>
          <a:prstGeom prst="straightConnector1">
            <a:avLst/>
          </a:prstGeom>
          <a:noFill/>
          <a:ln cap="flat" cmpd="sng" w="19050">
            <a:solidFill>
              <a:schemeClr val="dk1"/>
            </a:solidFill>
            <a:prstDash val="solid"/>
            <a:miter lim="800000"/>
            <a:headEnd len="lg" w="lg" type="triangle"/>
            <a:tailEnd len="sm" w="sm" type="none"/>
          </a:ln>
        </p:spPr>
      </p:cxnSp>
      <p:cxnSp>
        <p:nvCxnSpPr>
          <p:cNvPr id="607" name="Google Shape;607;p20"/>
          <p:cNvCxnSpPr/>
          <p:nvPr/>
        </p:nvCxnSpPr>
        <p:spPr>
          <a:xfrm rot="10800000">
            <a:off x="6165850" y="4269369"/>
            <a:ext cx="2019183" cy="1378956"/>
          </a:xfrm>
          <a:prstGeom prst="straightConnector1">
            <a:avLst/>
          </a:prstGeom>
          <a:noFill/>
          <a:ln cap="flat" cmpd="sng" w="19050">
            <a:solidFill>
              <a:schemeClr val="dk1"/>
            </a:solidFill>
            <a:prstDash val="solid"/>
            <a:miter lim="800000"/>
            <a:headEnd len="lg" w="lg" type="triangle"/>
            <a:tailEnd len="sm" w="sm" type="none"/>
          </a:ln>
        </p:spPr>
      </p:cxnSp>
      <p:sp>
        <p:nvSpPr>
          <p:cNvPr id="608" name="Google Shape;608;p20"/>
          <p:cNvSpPr txBox="1"/>
          <p:nvPr/>
        </p:nvSpPr>
        <p:spPr>
          <a:xfrm>
            <a:off x="1250496" y="5278993"/>
            <a:ext cx="942975" cy="369332"/>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609" name="Google Shape;609;p20"/>
          <p:cNvSpPr txBox="1"/>
          <p:nvPr/>
        </p:nvSpPr>
        <p:spPr>
          <a:xfrm>
            <a:off x="7838221" y="5546146"/>
            <a:ext cx="942975" cy="369332"/>
          </a:xfrm>
          <a:prstGeom prst="rect">
            <a:avLst/>
          </a:prstGeom>
          <a:blipFill rotWithShape="1">
            <a:blip r:embed="rId6">
              <a:alphaModFix/>
            </a:blip>
            <a:stretch>
              <a:fillRect b="-833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610" name="Google Shape;610;p20"/>
          <p:cNvSpPr txBox="1"/>
          <p:nvPr/>
        </p:nvSpPr>
        <p:spPr>
          <a:xfrm>
            <a:off x="7804654" y="1740983"/>
            <a:ext cx="760758" cy="600164"/>
          </a:xfrm>
          <a:prstGeom prst="rect">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Laser Module Base</a:t>
            </a:r>
            <a:endParaRPr/>
          </a:p>
        </p:txBody>
      </p:sp>
      <p:cxnSp>
        <p:nvCxnSpPr>
          <p:cNvPr id="611" name="Google Shape;611;p20"/>
          <p:cNvCxnSpPr>
            <a:stCxn id="610" idx="2"/>
          </p:cNvCxnSpPr>
          <p:nvPr/>
        </p:nvCxnSpPr>
        <p:spPr>
          <a:xfrm flipH="1">
            <a:off x="7372333" y="2341147"/>
            <a:ext cx="812700" cy="1225800"/>
          </a:xfrm>
          <a:prstGeom prst="straightConnector1">
            <a:avLst/>
          </a:prstGeom>
          <a:noFill/>
          <a:ln cap="flat" cmpd="sng" w="19050">
            <a:solidFill>
              <a:schemeClr val="dk1"/>
            </a:solidFill>
            <a:prstDash val="solid"/>
            <a:miter lim="800000"/>
            <a:headEnd len="sm" w="sm" type="none"/>
            <a:tailEnd len="med" w="med" type="triangle"/>
          </a:ln>
        </p:spPr>
      </p:cxnSp>
      <p:pic>
        <p:nvPicPr>
          <p:cNvPr id="612" name="Google Shape;612;p20"/>
          <p:cNvPicPr preferRelativeResize="0"/>
          <p:nvPr/>
        </p:nvPicPr>
        <p:blipFill rotWithShape="1">
          <a:blip r:embed="rId7">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
                                        <p:tgtEl>
                                          <p:spTgt spid="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21"/>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18" name="Google Shape;618;p21"/>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619" name="Google Shape;619;p21"/>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21</a:t>
            </a:r>
            <a:endParaRPr sz="1600">
              <a:solidFill>
                <a:srgbClr val="F2C413"/>
              </a:solidFill>
              <a:latin typeface="Cambria"/>
              <a:ea typeface="Cambria"/>
              <a:cs typeface="Cambria"/>
              <a:sym typeface="Cambria"/>
            </a:endParaRPr>
          </a:p>
        </p:txBody>
      </p:sp>
      <p:pic>
        <p:nvPicPr>
          <p:cNvPr descr="Logo&#10;&#10;Description automatically generated" id="620" name="Google Shape;620;p21"/>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621" name="Google Shape;621;p21"/>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22" name="Google Shape;622;p21"/>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Sweeper Sub-Assembly</a:t>
            </a:r>
            <a:endParaRPr sz="1800">
              <a:solidFill>
                <a:schemeClr val="dk1"/>
              </a:solidFill>
              <a:latin typeface="Calibri"/>
              <a:ea typeface="Calibri"/>
              <a:cs typeface="Calibri"/>
              <a:sym typeface="Calibri"/>
            </a:endParaRPr>
          </a:p>
        </p:txBody>
      </p:sp>
      <p:sp>
        <p:nvSpPr>
          <p:cNvPr id="623" name="Google Shape;623;p21"/>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624" name="Google Shape;624;p21"/>
          <p:cNvPicPr preferRelativeResize="0"/>
          <p:nvPr/>
        </p:nvPicPr>
        <p:blipFill rotWithShape="1">
          <a:blip r:embed="rId4">
            <a:alphaModFix/>
          </a:blip>
          <a:srcRect b="0" l="0" r="0" t="0"/>
          <a:stretch/>
        </p:blipFill>
        <p:spPr>
          <a:xfrm>
            <a:off x="1645592" y="1013089"/>
            <a:ext cx="8900811" cy="4239913"/>
          </a:xfrm>
          <a:prstGeom prst="rect">
            <a:avLst/>
          </a:prstGeom>
          <a:noFill/>
          <a:ln>
            <a:noFill/>
          </a:ln>
        </p:spPr>
      </p:pic>
      <p:cxnSp>
        <p:nvCxnSpPr>
          <p:cNvPr id="625" name="Google Shape;625;p21"/>
          <p:cNvCxnSpPr/>
          <p:nvPr/>
        </p:nvCxnSpPr>
        <p:spPr>
          <a:xfrm flipH="1" rot="10800000">
            <a:off x="3843335" y="3257550"/>
            <a:ext cx="4310065" cy="1156191"/>
          </a:xfrm>
          <a:prstGeom prst="straightConnector1">
            <a:avLst/>
          </a:prstGeom>
          <a:noFill/>
          <a:ln cap="flat" cmpd="sng" w="19050">
            <a:solidFill>
              <a:schemeClr val="dk1"/>
            </a:solidFill>
            <a:prstDash val="solid"/>
            <a:miter lim="800000"/>
            <a:headEnd len="lg" w="lg" type="triangle"/>
            <a:tailEnd len="sm" w="sm" type="none"/>
          </a:ln>
        </p:spPr>
      </p:cxnSp>
      <p:sp>
        <p:nvSpPr>
          <p:cNvPr id="626" name="Google Shape;626;p21"/>
          <p:cNvSpPr txBox="1"/>
          <p:nvPr/>
        </p:nvSpPr>
        <p:spPr>
          <a:xfrm>
            <a:off x="3222171" y="4259818"/>
            <a:ext cx="942975" cy="369332"/>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627" name="Google Shape;627;p21"/>
          <p:cNvSpPr txBox="1"/>
          <p:nvPr/>
        </p:nvSpPr>
        <p:spPr>
          <a:xfrm>
            <a:off x="6642604" y="922282"/>
            <a:ext cx="760758" cy="430887"/>
          </a:xfrm>
          <a:prstGeom prst="rect">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Sweeper Base</a:t>
            </a:r>
            <a:endParaRPr/>
          </a:p>
        </p:txBody>
      </p:sp>
      <p:cxnSp>
        <p:nvCxnSpPr>
          <p:cNvPr id="628" name="Google Shape;628;p21"/>
          <p:cNvCxnSpPr>
            <a:stCxn id="627" idx="2"/>
          </p:cNvCxnSpPr>
          <p:nvPr/>
        </p:nvCxnSpPr>
        <p:spPr>
          <a:xfrm>
            <a:off x="7022983" y="1353169"/>
            <a:ext cx="892500" cy="504300"/>
          </a:xfrm>
          <a:prstGeom prst="straightConnector1">
            <a:avLst/>
          </a:prstGeom>
          <a:noFill/>
          <a:ln cap="flat" cmpd="sng" w="19050">
            <a:solidFill>
              <a:schemeClr val="dk1"/>
            </a:solidFill>
            <a:prstDash val="solid"/>
            <a:miter lim="800000"/>
            <a:headEnd len="sm" w="sm" type="none"/>
            <a:tailEnd len="med" w="med" type="triangle"/>
          </a:ln>
        </p:spPr>
      </p:cxnSp>
      <p:sp>
        <p:nvSpPr>
          <p:cNvPr id="629" name="Google Shape;629;p21"/>
          <p:cNvSpPr txBox="1"/>
          <p:nvPr/>
        </p:nvSpPr>
        <p:spPr>
          <a:xfrm>
            <a:off x="9852529" y="1604998"/>
            <a:ext cx="760758" cy="430887"/>
          </a:xfrm>
          <a:prstGeom prst="rect">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chemeClr val="lt1"/>
                </a:solidFill>
                <a:latin typeface="Arial"/>
                <a:ea typeface="Arial"/>
                <a:cs typeface="Arial"/>
                <a:sym typeface="Arial"/>
              </a:rPr>
              <a:t>Sweeper Arm</a:t>
            </a:r>
            <a:endParaRPr/>
          </a:p>
        </p:txBody>
      </p:sp>
      <p:cxnSp>
        <p:nvCxnSpPr>
          <p:cNvPr id="630" name="Google Shape;630;p21"/>
          <p:cNvCxnSpPr>
            <a:stCxn id="629" idx="2"/>
          </p:cNvCxnSpPr>
          <p:nvPr/>
        </p:nvCxnSpPr>
        <p:spPr>
          <a:xfrm flipH="1">
            <a:off x="9448708" y="2035885"/>
            <a:ext cx="784200" cy="878700"/>
          </a:xfrm>
          <a:prstGeom prst="straightConnector1">
            <a:avLst/>
          </a:prstGeom>
          <a:noFill/>
          <a:ln cap="flat" cmpd="sng" w="19050">
            <a:solidFill>
              <a:schemeClr val="dk1"/>
            </a:solidFill>
            <a:prstDash val="solid"/>
            <a:miter lim="800000"/>
            <a:headEnd len="sm" w="sm" type="none"/>
            <a:tailEnd len="med" w="med" type="triangle"/>
          </a:ln>
        </p:spPr>
      </p:cxnSp>
      <p:pic>
        <p:nvPicPr>
          <p:cNvPr id="631" name="Google Shape;631;p21"/>
          <p:cNvPicPr preferRelativeResize="0"/>
          <p:nvPr/>
        </p:nvPicPr>
        <p:blipFill rotWithShape="1">
          <a:blip r:embed="rId6">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
                                        <p:tgtEl>
                                          <p:spTgt spid="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22"/>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37" name="Google Shape;637;p22"/>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638" name="Google Shape;638;p22"/>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22</a:t>
            </a:r>
            <a:endParaRPr sz="1600">
              <a:solidFill>
                <a:srgbClr val="F2C413"/>
              </a:solidFill>
              <a:latin typeface="Cambria"/>
              <a:ea typeface="Cambria"/>
              <a:cs typeface="Cambria"/>
              <a:sym typeface="Cambria"/>
            </a:endParaRPr>
          </a:p>
        </p:txBody>
      </p:sp>
      <p:pic>
        <p:nvPicPr>
          <p:cNvPr descr="Logo&#10;&#10;Description automatically generated" id="639" name="Google Shape;639;p22"/>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640" name="Google Shape;640;p22"/>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41" name="Google Shape;641;p22"/>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Plate Sub-Assembly</a:t>
            </a:r>
            <a:endParaRPr sz="1800">
              <a:solidFill>
                <a:schemeClr val="dk1"/>
              </a:solidFill>
              <a:latin typeface="Calibri"/>
              <a:ea typeface="Calibri"/>
              <a:cs typeface="Calibri"/>
              <a:sym typeface="Calibri"/>
            </a:endParaRPr>
          </a:p>
        </p:txBody>
      </p:sp>
      <p:sp>
        <p:nvSpPr>
          <p:cNvPr id="642" name="Google Shape;642;p22"/>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643" name="Google Shape;643;p22"/>
          <p:cNvPicPr preferRelativeResize="0"/>
          <p:nvPr/>
        </p:nvPicPr>
        <p:blipFill rotWithShape="1">
          <a:blip r:embed="rId4">
            <a:alphaModFix/>
          </a:blip>
          <a:srcRect b="0" l="0" r="0" t="0"/>
          <a:stretch/>
        </p:blipFill>
        <p:spPr>
          <a:xfrm>
            <a:off x="3577406" y="1028103"/>
            <a:ext cx="5037183" cy="5205305"/>
          </a:xfrm>
          <a:prstGeom prst="rect">
            <a:avLst/>
          </a:prstGeom>
          <a:noFill/>
          <a:ln>
            <a:noFill/>
          </a:ln>
        </p:spPr>
      </p:pic>
      <p:cxnSp>
        <p:nvCxnSpPr>
          <p:cNvPr id="644" name="Google Shape;644;p22"/>
          <p:cNvCxnSpPr/>
          <p:nvPr/>
        </p:nvCxnSpPr>
        <p:spPr>
          <a:xfrm rot="10800000">
            <a:off x="5455430" y="3631710"/>
            <a:ext cx="0" cy="1730865"/>
          </a:xfrm>
          <a:prstGeom prst="straightConnector1">
            <a:avLst/>
          </a:prstGeom>
          <a:noFill/>
          <a:ln cap="flat" cmpd="sng" w="19050">
            <a:solidFill>
              <a:schemeClr val="dk1"/>
            </a:solidFill>
            <a:prstDash val="solid"/>
            <a:miter lim="800000"/>
            <a:headEnd len="lg" w="lg" type="triangle"/>
            <a:tailEnd len="sm" w="sm" type="none"/>
          </a:ln>
        </p:spPr>
      </p:cxnSp>
      <p:sp>
        <p:nvSpPr>
          <p:cNvPr id="645" name="Google Shape;645;p22"/>
          <p:cNvSpPr txBox="1"/>
          <p:nvPr/>
        </p:nvSpPr>
        <p:spPr>
          <a:xfrm>
            <a:off x="4983942" y="5305596"/>
            <a:ext cx="942975" cy="369332"/>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646" name="Google Shape;646;p22"/>
          <p:cNvCxnSpPr/>
          <p:nvPr/>
        </p:nvCxnSpPr>
        <p:spPr>
          <a:xfrm>
            <a:off x="7131830" y="1586363"/>
            <a:ext cx="0" cy="1061302"/>
          </a:xfrm>
          <a:prstGeom prst="straightConnector1">
            <a:avLst/>
          </a:prstGeom>
          <a:noFill/>
          <a:ln cap="flat" cmpd="sng" w="19050">
            <a:solidFill>
              <a:schemeClr val="dk1"/>
            </a:solidFill>
            <a:prstDash val="solid"/>
            <a:miter lim="800000"/>
            <a:headEnd len="lg" w="lg" type="triangle"/>
            <a:tailEnd len="sm" w="sm" type="none"/>
          </a:ln>
        </p:spPr>
      </p:cxnSp>
      <p:sp>
        <p:nvSpPr>
          <p:cNvPr id="647" name="Google Shape;647;p22"/>
          <p:cNvSpPr txBox="1"/>
          <p:nvPr/>
        </p:nvSpPr>
        <p:spPr>
          <a:xfrm>
            <a:off x="6660342" y="1217030"/>
            <a:ext cx="942975" cy="369332"/>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pic>
        <p:nvPicPr>
          <p:cNvPr id="648" name="Google Shape;648;p22"/>
          <p:cNvPicPr preferRelativeResize="0"/>
          <p:nvPr/>
        </p:nvPicPr>
        <p:blipFill rotWithShape="1">
          <a:blip r:embed="rId7">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23"/>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54" name="Google Shape;654;p23"/>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655" name="Google Shape;655;p23"/>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23</a:t>
            </a:r>
            <a:endParaRPr sz="1600">
              <a:solidFill>
                <a:srgbClr val="F2C413"/>
              </a:solidFill>
              <a:latin typeface="Cambria"/>
              <a:ea typeface="Cambria"/>
              <a:cs typeface="Cambria"/>
              <a:sym typeface="Cambria"/>
            </a:endParaRPr>
          </a:p>
        </p:txBody>
      </p:sp>
      <p:pic>
        <p:nvPicPr>
          <p:cNvPr descr="Logo&#10;&#10;Description automatically generated" id="656" name="Google Shape;656;p23"/>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657" name="Google Shape;657;p23"/>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58" name="Google Shape;658;p23"/>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Plate Sub-Assembly</a:t>
            </a:r>
            <a:endParaRPr sz="1800">
              <a:solidFill>
                <a:schemeClr val="dk1"/>
              </a:solidFill>
              <a:latin typeface="Calibri"/>
              <a:ea typeface="Calibri"/>
              <a:cs typeface="Calibri"/>
              <a:sym typeface="Calibri"/>
            </a:endParaRPr>
          </a:p>
        </p:txBody>
      </p:sp>
      <p:sp>
        <p:nvSpPr>
          <p:cNvPr id="659" name="Google Shape;659;p23"/>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660" name="Google Shape;660;p23"/>
          <p:cNvPicPr preferRelativeResize="0"/>
          <p:nvPr/>
        </p:nvPicPr>
        <p:blipFill rotWithShape="1">
          <a:blip r:embed="rId4">
            <a:alphaModFix/>
          </a:blip>
          <a:srcRect b="0" l="0" r="0" t="0"/>
          <a:stretch/>
        </p:blipFill>
        <p:spPr>
          <a:xfrm>
            <a:off x="5396912" y="1028103"/>
            <a:ext cx="5037183" cy="5205305"/>
          </a:xfrm>
          <a:prstGeom prst="rect">
            <a:avLst/>
          </a:prstGeom>
          <a:noFill/>
          <a:ln>
            <a:noFill/>
          </a:ln>
        </p:spPr>
      </p:pic>
      <p:sp>
        <p:nvSpPr>
          <p:cNvPr id="661" name="Google Shape;661;p23"/>
          <p:cNvSpPr/>
          <p:nvPr/>
        </p:nvSpPr>
        <p:spPr>
          <a:xfrm>
            <a:off x="5980026" y="1234440"/>
            <a:ext cx="556260" cy="4595457"/>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23"/>
          <p:cNvSpPr txBox="1"/>
          <p:nvPr/>
        </p:nvSpPr>
        <p:spPr>
          <a:xfrm>
            <a:off x="955050" y="2782669"/>
            <a:ext cx="3490490" cy="12926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mbria"/>
                <a:ea typeface="Cambria"/>
                <a:cs typeface="Cambria"/>
                <a:sym typeface="Cambria"/>
              </a:rPr>
              <a:t>Excess Powder Reservoir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Holds excess powder accumulated after every sweep.</a:t>
            </a:r>
            <a:endParaRPr/>
          </a:p>
        </p:txBody>
      </p:sp>
      <p:pic>
        <p:nvPicPr>
          <p:cNvPr id="663" name="Google Shape;663;p23"/>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24"/>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69" name="Google Shape;669;p24"/>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670" name="Google Shape;670;p24"/>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24</a:t>
            </a:r>
            <a:endParaRPr sz="1600">
              <a:solidFill>
                <a:srgbClr val="F2C413"/>
              </a:solidFill>
              <a:latin typeface="Cambria"/>
              <a:ea typeface="Cambria"/>
              <a:cs typeface="Cambria"/>
              <a:sym typeface="Cambria"/>
            </a:endParaRPr>
          </a:p>
        </p:txBody>
      </p:sp>
      <p:pic>
        <p:nvPicPr>
          <p:cNvPr descr="Logo&#10;&#10;Description automatically generated" id="671" name="Google Shape;671;p24"/>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672" name="Google Shape;672;p24"/>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3" name="Google Shape;673;p24"/>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Plate Sub-Assembly</a:t>
            </a:r>
            <a:endParaRPr sz="1800">
              <a:solidFill>
                <a:schemeClr val="dk1"/>
              </a:solidFill>
              <a:latin typeface="Calibri"/>
              <a:ea typeface="Calibri"/>
              <a:cs typeface="Calibri"/>
              <a:sym typeface="Calibri"/>
            </a:endParaRPr>
          </a:p>
        </p:txBody>
      </p:sp>
      <p:sp>
        <p:nvSpPr>
          <p:cNvPr id="674" name="Google Shape;674;p24"/>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675" name="Google Shape;675;p24"/>
          <p:cNvPicPr preferRelativeResize="0"/>
          <p:nvPr/>
        </p:nvPicPr>
        <p:blipFill rotWithShape="1">
          <a:blip r:embed="rId4">
            <a:alphaModFix/>
          </a:blip>
          <a:srcRect b="0" l="0" r="0" t="0"/>
          <a:stretch/>
        </p:blipFill>
        <p:spPr>
          <a:xfrm>
            <a:off x="5396912" y="1028103"/>
            <a:ext cx="5037183" cy="5205305"/>
          </a:xfrm>
          <a:prstGeom prst="rect">
            <a:avLst/>
          </a:prstGeom>
          <a:noFill/>
          <a:ln>
            <a:noFill/>
          </a:ln>
        </p:spPr>
      </p:pic>
      <p:sp>
        <p:nvSpPr>
          <p:cNvPr id="676" name="Google Shape;676;p24"/>
          <p:cNvSpPr/>
          <p:nvPr/>
        </p:nvSpPr>
        <p:spPr>
          <a:xfrm>
            <a:off x="6527260" y="1117840"/>
            <a:ext cx="1507787" cy="1995011"/>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77" name="Google Shape;677;p24"/>
          <p:cNvSpPr txBox="1"/>
          <p:nvPr/>
        </p:nvSpPr>
        <p:spPr>
          <a:xfrm>
            <a:off x="955050" y="2782669"/>
            <a:ext cx="349049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mbria"/>
                <a:ea typeface="Cambria"/>
                <a:cs typeface="Cambria"/>
                <a:sym typeface="Cambria"/>
              </a:rPr>
              <a:t>Build Reservoir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Holds the sintered powder and surrounding support powder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Build plate moves down after every sintered layer</a:t>
            </a:r>
            <a:endParaRPr/>
          </a:p>
        </p:txBody>
      </p:sp>
      <p:pic>
        <p:nvPicPr>
          <p:cNvPr id="678" name="Google Shape;678;p24"/>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
                                        <p:tgtEl>
                                          <p:spTgt spid="6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25"/>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84" name="Google Shape;684;p25"/>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685" name="Google Shape;685;p25"/>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25</a:t>
            </a:r>
            <a:endParaRPr sz="1600">
              <a:solidFill>
                <a:srgbClr val="F2C413"/>
              </a:solidFill>
              <a:latin typeface="Cambria"/>
              <a:ea typeface="Cambria"/>
              <a:cs typeface="Cambria"/>
              <a:sym typeface="Cambria"/>
            </a:endParaRPr>
          </a:p>
        </p:txBody>
      </p:sp>
      <p:pic>
        <p:nvPicPr>
          <p:cNvPr descr="Logo&#10;&#10;Description automatically generated" id="686" name="Google Shape;686;p25"/>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687" name="Google Shape;687;p25"/>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88" name="Google Shape;688;p25"/>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Plate Sub-Assembly</a:t>
            </a:r>
            <a:endParaRPr sz="1800">
              <a:solidFill>
                <a:schemeClr val="dk1"/>
              </a:solidFill>
              <a:latin typeface="Calibri"/>
              <a:ea typeface="Calibri"/>
              <a:cs typeface="Calibri"/>
              <a:sym typeface="Calibri"/>
            </a:endParaRPr>
          </a:p>
        </p:txBody>
      </p:sp>
      <p:sp>
        <p:nvSpPr>
          <p:cNvPr id="689" name="Google Shape;689;p25"/>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690" name="Google Shape;690;p25"/>
          <p:cNvPicPr preferRelativeResize="0"/>
          <p:nvPr/>
        </p:nvPicPr>
        <p:blipFill rotWithShape="1">
          <a:blip r:embed="rId4">
            <a:alphaModFix/>
          </a:blip>
          <a:srcRect b="0" l="0" r="0" t="0"/>
          <a:stretch/>
        </p:blipFill>
        <p:spPr>
          <a:xfrm>
            <a:off x="5396912" y="1028103"/>
            <a:ext cx="5037183" cy="5205305"/>
          </a:xfrm>
          <a:prstGeom prst="rect">
            <a:avLst/>
          </a:prstGeom>
          <a:noFill/>
          <a:ln>
            <a:noFill/>
          </a:ln>
        </p:spPr>
      </p:pic>
      <p:sp>
        <p:nvSpPr>
          <p:cNvPr id="691" name="Google Shape;691;p25"/>
          <p:cNvSpPr/>
          <p:nvPr/>
        </p:nvSpPr>
        <p:spPr>
          <a:xfrm>
            <a:off x="8025319" y="1186774"/>
            <a:ext cx="1877437" cy="1968506"/>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25"/>
          <p:cNvSpPr txBox="1"/>
          <p:nvPr/>
        </p:nvSpPr>
        <p:spPr>
          <a:xfrm>
            <a:off x="1023144" y="1249372"/>
            <a:ext cx="349049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mbria"/>
                <a:ea typeface="Cambria"/>
                <a:cs typeface="Cambria"/>
                <a:sym typeface="Cambria"/>
              </a:rPr>
              <a:t>Powder Reservoir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Stores powder prior to sintering.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Reservoir is larger than build reservoir to insure proper</a:t>
            </a:r>
            <a:endParaRPr/>
          </a:p>
        </p:txBody>
      </p:sp>
      <p:sp>
        <p:nvSpPr>
          <p:cNvPr id="693" name="Google Shape;693;p25"/>
          <p:cNvSpPr txBox="1"/>
          <p:nvPr/>
        </p:nvSpPr>
        <p:spPr>
          <a:xfrm>
            <a:off x="750771" y="3382378"/>
            <a:ext cx="4147300" cy="2226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mbria"/>
                <a:ea typeface="Cambria"/>
                <a:cs typeface="Cambria"/>
                <a:sym typeface="Cambria"/>
              </a:rPr>
              <a:t>Powder Reservoir: 5 in. x 4 in. x 4 in. = 80 in.</a:t>
            </a:r>
            <a:r>
              <a:rPr baseline="30000" lang="en-US" sz="1600">
                <a:solidFill>
                  <a:schemeClr val="dk1"/>
                </a:solidFill>
                <a:latin typeface="Cambria"/>
                <a:ea typeface="Cambria"/>
                <a:cs typeface="Cambria"/>
                <a:sym typeface="Cambria"/>
              </a:rPr>
              <a:t>3</a:t>
            </a:r>
            <a:endParaRPr/>
          </a:p>
          <a:p>
            <a:pPr indent="0" lvl="0" marL="0" marR="0" rtl="0" algn="l">
              <a:spcBef>
                <a:spcPts val="0"/>
              </a:spcBef>
              <a:spcAft>
                <a:spcPts val="0"/>
              </a:spcAft>
              <a:buNone/>
            </a:pPr>
            <a:r>
              <a:t/>
            </a:r>
            <a:endParaRPr baseline="30000" sz="1600">
              <a:solidFill>
                <a:schemeClr val="dk1"/>
              </a:solidFill>
              <a:latin typeface="Cambria"/>
              <a:ea typeface="Cambria"/>
              <a:cs typeface="Cambria"/>
              <a:sym typeface="Cambria"/>
            </a:endParaRPr>
          </a:p>
          <a:p>
            <a:pPr indent="0" lvl="0" marL="0" marR="0" rtl="0" algn="l">
              <a:spcBef>
                <a:spcPts val="0"/>
              </a:spcBef>
              <a:spcAft>
                <a:spcPts val="0"/>
              </a:spcAft>
              <a:buNone/>
            </a:pPr>
            <a:r>
              <a:rPr lang="en-US" sz="1600">
                <a:solidFill>
                  <a:schemeClr val="dk1"/>
                </a:solidFill>
                <a:latin typeface="Cambria"/>
                <a:ea typeface="Cambria"/>
                <a:cs typeface="Cambria"/>
                <a:sym typeface="Cambria"/>
              </a:rPr>
              <a:t>Build Reservoir: 4 in. x 4 in. x 4 in. = 64 in.</a:t>
            </a:r>
            <a:r>
              <a:rPr baseline="30000" lang="en-US" sz="1600">
                <a:solidFill>
                  <a:schemeClr val="dk1"/>
                </a:solidFill>
                <a:latin typeface="Cambria"/>
                <a:ea typeface="Cambria"/>
                <a:cs typeface="Cambria"/>
                <a:sym typeface="Cambria"/>
              </a:rPr>
              <a:t>3</a:t>
            </a:r>
            <a:endParaRPr/>
          </a:p>
          <a:p>
            <a:pPr indent="0" lvl="0" marL="0" marR="0" rtl="0" algn="l">
              <a:spcBef>
                <a:spcPts val="0"/>
              </a:spcBef>
              <a:spcAft>
                <a:spcPts val="0"/>
              </a:spcAft>
              <a:buNone/>
            </a:pPr>
            <a:r>
              <a:t/>
            </a:r>
            <a:endParaRPr sz="1600">
              <a:solidFill>
                <a:schemeClr val="dk1"/>
              </a:solidFill>
              <a:latin typeface="Cambria"/>
              <a:ea typeface="Cambria"/>
              <a:cs typeface="Cambria"/>
              <a:sym typeface="Cambria"/>
            </a:endParaRPr>
          </a:p>
          <a:p>
            <a:pPr indent="0" lvl="0" marL="0" marR="0" rtl="0" algn="l">
              <a:spcBef>
                <a:spcPts val="0"/>
              </a:spcBef>
              <a:spcAft>
                <a:spcPts val="0"/>
              </a:spcAft>
              <a:buNone/>
            </a:pPr>
            <a:r>
              <a:rPr lang="en-US" sz="1600">
                <a:solidFill>
                  <a:schemeClr val="dk1"/>
                </a:solidFill>
                <a:latin typeface="Cambria"/>
                <a:ea typeface="Cambria"/>
                <a:cs typeface="Cambria"/>
                <a:sym typeface="Cambria"/>
              </a:rPr>
              <a:t>EP Reservoir: 13.25 in. x 1 in. x 4 in. = 53 in.</a:t>
            </a:r>
            <a:r>
              <a:rPr baseline="30000" lang="en-US" sz="1600">
                <a:solidFill>
                  <a:schemeClr val="dk1"/>
                </a:solidFill>
                <a:latin typeface="Cambria"/>
                <a:ea typeface="Cambria"/>
                <a:cs typeface="Cambria"/>
                <a:sym typeface="Cambria"/>
              </a:rPr>
              <a:t>3</a:t>
            </a:r>
            <a:endParaRPr/>
          </a:p>
          <a:p>
            <a:pPr indent="0" lvl="0" marL="0" marR="0" rtl="0" algn="l">
              <a:spcBef>
                <a:spcPts val="0"/>
              </a:spcBef>
              <a:spcAft>
                <a:spcPts val="0"/>
              </a:spcAft>
              <a:buNone/>
            </a:pPr>
            <a:r>
              <a:t/>
            </a:r>
            <a:endParaRPr sz="1600">
              <a:solidFill>
                <a:schemeClr val="dk1"/>
              </a:solidFill>
              <a:latin typeface="Cambria"/>
              <a:ea typeface="Cambria"/>
              <a:cs typeface="Cambria"/>
              <a:sym typeface="Cambria"/>
            </a:endParaRPr>
          </a:p>
          <a:p>
            <a:pPr indent="0" lvl="0" marL="0" marR="0" rtl="0" algn="l">
              <a:spcBef>
                <a:spcPts val="0"/>
              </a:spcBef>
              <a:spcAft>
                <a:spcPts val="0"/>
              </a:spcAft>
              <a:buNone/>
            </a:pPr>
            <a:r>
              <a:rPr lang="en-US" sz="1600">
                <a:solidFill>
                  <a:schemeClr val="dk1"/>
                </a:solidFill>
                <a:latin typeface="Cambria"/>
                <a:ea typeface="Cambria"/>
                <a:cs typeface="Cambria"/>
                <a:sym typeface="Cambria"/>
              </a:rPr>
              <a:t>Assuming 100% transfer,</a:t>
            </a:r>
            <a:endParaRPr/>
          </a:p>
          <a:p>
            <a:pPr indent="0" lvl="0" marL="0" marR="0" rtl="0" algn="l">
              <a:spcBef>
                <a:spcPts val="0"/>
              </a:spcBef>
              <a:spcAft>
                <a:spcPts val="0"/>
              </a:spcAft>
              <a:buNone/>
            </a:pPr>
            <a:r>
              <a:t/>
            </a:r>
            <a:endParaRPr sz="1600">
              <a:solidFill>
                <a:schemeClr val="dk1"/>
              </a:solidFill>
              <a:latin typeface="Cambria"/>
              <a:ea typeface="Cambria"/>
              <a:cs typeface="Cambria"/>
              <a:sym typeface="Cambria"/>
            </a:endParaRPr>
          </a:p>
          <a:p>
            <a:pPr indent="0" lvl="0" marL="0" marR="0" rtl="0" algn="l">
              <a:spcBef>
                <a:spcPts val="0"/>
              </a:spcBef>
              <a:spcAft>
                <a:spcPts val="0"/>
              </a:spcAft>
              <a:buNone/>
            </a:pPr>
            <a:r>
              <a:rPr lang="en-US" sz="1600">
                <a:solidFill>
                  <a:schemeClr val="dk1"/>
                </a:solidFill>
                <a:latin typeface="Cambria"/>
                <a:ea typeface="Cambria"/>
                <a:cs typeface="Cambria"/>
                <a:sym typeface="Cambria"/>
              </a:rPr>
              <a:t>	EP Reservoir is 30.2% filled.</a:t>
            </a:r>
            <a:endParaRPr/>
          </a:p>
        </p:txBody>
      </p:sp>
      <p:pic>
        <p:nvPicPr>
          <p:cNvPr id="694" name="Google Shape;694;p25"/>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26"/>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00" name="Google Shape;700;p26"/>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701" name="Google Shape;701;p26"/>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26</a:t>
            </a:r>
            <a:endParaRPr sz="1600">
              <a:solidFill>
                <a:srgbClr val="F2C413"/>
              </a:solidFill>
              <a:latin typeface="Cambria"/>
              <a:ea typeface="Cambria"/>
              <a:cs typeface="Cambria"/>
              <a:sym typeface="Cambria"/>
            </a:endParaRPr>
          </a:p>
        </p:txBody>
      </p:sp>
      <p:pic>
        <p:nvPicPr>
          <p:cNvPr descr="Logo&#10;&#10;Description automatically generated" id="702" name="Google Shape;702;p26"/>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703" name="Google Shape;703;p26"/>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04" name="Google Shape;704;p26"/>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Complete Assembly with Side Panel Removed</a:t>
            </a:r>
            <a:endParaRPr sz="1800">
              <a:solidFill>
                <a:schemeClr val="dk1"/>
              </a:solidFill>
              <a:latin typeface="Calibri"/>
              <a:ea typeface="Calibri"/>
              <a:cs typeface="Calibri"/>
              <a:sym typeface="Calibri"/>
            </a:endParaRPr>
          </a:p>
        </p:txBody>
      </p:sp>
      <p:sp>
        <p:nvSpPr>
          <p:cNvPr id="705" name="Google Shape;705;p26"/>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706" name="Google Shape;706;p26"/>
          <p:cNvPicPr preferRelativeResize="0"/>
          <p:nvPr/>
        </p:nvPicPr>
        <p:blipFill rotWithShape="1">
          <a:blip r:embed="rId4">
            <a:alphaModFix/>
          </a:blip>
          <a:srcRect b="0" l="0" r="0" t="0"/>
          <a:stretch/>
        </p:blipFill>
        <p:spPr>
          <a:xfrm>
            <a:off x="2897402" y="1025346"/>
            <a:ext cx="6397191" cy="5320707"/>
          </a:xfrm>
          <a:prstGeom prst="rect">
            <a:avLst/>
          </a:prstGeom>
          <a:noFill/>
          <a:ln>
            <a:noFill/>
          </a:ln>
        </p:spPr>
      </p:pic>
      <p:grpSp>
        <p:nvGrpSpPr>
          <p:cNvPr id="707" name="Google Shape;707;p26"/>
          <p:cNvGrpSpPr/>
          <p:nvPr/>
        </p:nvGrpSpPr>
        <p:grpSpPr>
          <a:xfrm>
            <a:off x="3846712" y="2493817"/>
            <a:ext cx="243596" cy="2585069"/>
            <a:chOff x="2298704" y="2188918"/>
            <a:chExt cx="236851" cy="2839489"/>
          </a:xfrm>
        </p:grpSpPr>
        <p:cxnSp>
          <p:nvCxnSpPr>
            <p:cNvPr id="708" name="Google Shape;708;p26"/>
            <p:cNvCxnSpPr/>
            <p:nvPr/>
          </p:nvCxnSpPr>
          <p:spPr>
            <a:xfrm flipH="1" rot="10800000">
              <a:off x="2399810" y="2204075"/>
              <a:ext cx="34639" cy="2812350"/>
            </a:xfrm>
            <a:prstGeom prst="straightConnector1">
              <a:avLst/>
            </a:prstGeom>
            <a:noFill/>
            <a:ln cap="sq" cmpd="sng" w="19050">
              <a:solidFill>
                <a:schemeClr val="dk1"/>
              </a:solidFill>
              <a:prstDash val="solid"/>
              <a:miter lim="800000"/>
              <a:headEnd len="sm" w="sm" type="none"/>
              <a:tailEnd len="sm" w="sm" type="none"/>
            </a:ln>
          </p:spPr>
        </p:cxnSp>
        <p:cxnSp>
          <p:nvCxnSpPr>
            <p:cNvPr id="709" name="Google Shape;709;p26"/>
            <p:cNvCxnSpPr/>
            <p:nvPr/>
          </p:nvCxnSpPr>
          <p:spPr>
            <a:xfrm>
              <a:off x="2333343" y="2188918"/>
              <a:ext cx="202212" cy="3175"/>
            </a:xfrm>
            <a:prstGeom prst="straightConnector1">
              <a:avLst/>
            </a:prstGeom>
            <a:noFill/>
            <a:ln cap="sq" cmpd="sng" w="19050">
              <a:solidFill>
                <a:schemeClr val="dk1"/>
              </a:solidFill>
              <a:prstDash val="solid"/>
              <a:miter lim="800000"/>
              <a:headEnd len="sm" w="sm" type="none"/>
              <a:tailEnd len="sm" w="sm" type="none"/>
            </a:ln>
          </p:spPr>
        </p:cxnSp>
        <p:cxnSp>
          <p:nvCxnSpPr>
            <p:cNvPr id="710" name="Google Shape;710;p26"/>
            <p:cNvCxnSpPr/>
            <p:nvPr/>
          </p:nvCxnSpPr>
          <p:spPr>
            <a:xfrm>
              <a:off x="2298704" y="5025232"/>
              <a:ext cx="202212" cy="3175"/>
            </a:xfrm>
            <a:prstGeom prst="straightConnector1">
              <a:avLst/>
            </a:prstGeom>
            <a:noFill/>
            <a:ln cap="sq" cmpd="sng" w="19050">
              <a:solidFill>
                <a:schemeClr val="dk1"/>
              </a:solidFill>
              <a:prstDash val="solid"/>
              <a:miter lim="800000"/>
              <a:headEnd len="sm" w="sm" type="none"/>
              <a:tailEnd len="sm" w="sm" type="none"/>
            </a:ln>
          </p:spPr>
        </p:cxnSp>
      </p:grpSp>
      <p:grpSp>
        <p:nvGrpSpPr>
          <p:cNvPr id="711" name="Google Shape;711;p26"/>
          <p:cNvGrpSpPr/>
          <p:nvPr/>
        </p:nvGrpSpPr>
        <p:grpSpPr>
          <a:xfrm rot="7331309">
            <a:off x="4555467" y="4812951"/>
            <a:ext cx="236851" cy="1559987"/>
            <a:chOff x="2298704" y="2188918"/>
            <a:chExt cx="236851" cy="2839489"/>
          </a:xfrm>
        </p:grpSpPr>
        <p:cxnSp>
          <p:nvCxnSpPr>
            <p:cNvPr id="712" name="Google Shape;712;p26"/>
            <p:cNvCxnSpPr/>
            <p:nvPr/>
          </p:nvCxnSpPr>
          <p:spPr>
            <a:xfrm flipH="1" rot="10800000">
              <a:off x="2399810" y="2204075"/>
              <a:ext cx="34639" cy="2812350"/>
            </a:xfrm>
            <a:prstGeom prst="straightConnector1">
              <a:avLst/>
            </a:prstGeom>
            <a:noFill/>
            <a:ln cap="sq" cmpd="sng" w="19050">
              <a:solidFill>
                <a:schemeClr val="dk1"/>
              </a:solidFill>
              <a:prstDash val="solid"/>
              <a:miter lim="800000"/>
              <a:headEnd len="sm" w="sm" type="none"/>
              <a:tailEnd len="sm" w="sm" type="none"/>
            </a:ln>
          </p:spPr>
        </p:cxnSp>
        <p:cxnSp>
          <p:nvCxnSpPr>
            <p:cNvPr id="713" name="Google Shape;713;p26"/>
            <p:cNvCxnSpPr/>
            <p:nvPr/>
          </p:nvCxnSpPr>
          <p:spPr>
            <a:xfrm>
              <a:off x="2333343" y="2188918"/>
              <a:ext cx="202212" cy="3175"/>
            </a:xfrm>
            <a:prstGeom prst="straightConnector1">
              <a:avLst/>
            </a:prstGeom>
            <a:noFill/>
            <a:ln cap="sq" cmpd="sng" w="19050">
              <a:solidFill>
                <a:schemeClr val="dk1"/>
              </a:solidFill>
              <a:prstDash val="solid"/>
              <a:miter lim="800000"/>
              <a:headEnd len="sm" w="sm" type="none"/>
              <a:tailEnd len="sm" w="sm" type="none"/>
            </a:ln>
          </p:spPr>
        </p:cxnSp>
        <p:cxnSp>
          <p:nvCxnSpPr>
            <p:cNvPr id="714" name="Google Shape;714;p26"/>
            <p:cNvCxnSpPr/>
            <p:nvPr/>
          </p:nvCxnSpPr>
          <p:spPr>
            <a:xfrm>
              <a:off x="2298704" y="5025232"/>
              <a:ext cx="202212" cy="3175"/>
            </a:xfrm>
            <a:prstGeom prst="straightConnector1">
              <a:avLst/>
            </a:prstGeom>
            <a:noFill/>
            <a:ln cap="sq" cmpd="sng" w="19050">
              <a:solidFill>
                <a:schemeClr val="dk1"/>
              </a:solidFill>
              <a:prstDash val="solid"/>
              <a:miter lim="800000"/>
              <a:headEnd len="sm" w="sm" type="none"/>
              <a:tailEnd len="sm" w="sm" type="none"/>
            </a:ln>
          </p:spPr>
        </p:cxnSp>
      </p:grpSp>
      <p:grpSp>
        <p:nvGrpSpPr>
          <p:cNvPr id="715" name="Google Shape;715;p26"/>
          <p:cNvGrpSpPr/>
          <p:nvPr/>
        </p:nvGrpSpPr>
        <p:grpSpPr>
          <a:xfrm rot="4308122">
            <a:off x="6699609" y="4190178"/>
            <a:ext cx="312425" cy="2804600"/>
            <a:chOff x="2298704" y="2188918"/>
            <a:chExt cx="236851" cy="2839489"/>
          </a:xfrm>
        </p:grpSpPr>
        <p:cxnSp>
          <p:nvCxnSpPr>
            <p:cNvPr id="716" name="Google Shape;716;p26"/>
            <p:cNvCxnSpPr/>
            <p:nvPr/>
          </p:nvCxnSpPr>
          <p:spPr>
            <a:xfrm flipH="1" rot="10800000">
              <a:off x="2399810" y="2204075"/>
              <a:ext cx="34639" cy="2812350"/>
            </a:xfrm>
            <a:prstGeom prst="straightConnector1">
              <a:avLst/>
            </a:prstGeom>
            <a:noFill/>
            <a:ln cap="sq" cmpd="sng" w="19050">
              <a:solidFill>
                <a:schemeClr val="dk1"/>
              </a:solidFill>
              <a:prstDash val="solid"/>
              <a:miter lim="800000"/>
              <a:headEnd len="sm" w="sm" type="none"/>
              <a:tailEnd len="sm" w="sm" type="none"/>
            </a:ln>
          </p:spPr>
        </p:cxnSp>
        <p:cxnSp>
          <p:nvCxnSpPr>
            <p:cNvPr id="717" name="Google Shape;717;p26"/>
            <p:cNvCxnSpPr/>
            <p:nvPr/>
          </p:nvCxnSpPr>
          <p:spPr>
            <a:xfrm>
              <a:off x="2333343" y="2188918"/>
              <a:ext cx="202212" cy="3175"/>
            </a:xfrm>
            <a:prstGeom prst="straightConnector1">
              <a:avLst/>
            </a:prstGeom>
            <a:noFill/>
            <a:ln cap="sq" cmpd="sng" w="19050">
              <a:solidFill>
                <a:schemeClr val="dk1"/>
              </a:solidFill>
              <a:prstDash val="solid"/>
              <a:miter lim="800000"/>
              <a:headEnd len="sm" w="sm" type="none"/>
              <a:tailEnd len="sm" w="sm" type="none"/>
            </a:ln>
          </p:spPr>
        </p:cxnSp>
        <p:cxnSp>
          <p:nvCxnSpPr>
            <p:cNvPr id="718" name="Google Shape;718;p26"/>
            <p:cNvCxnSpPr/>
            <p:nvPr/>
          </p:nvCxnSpPr>
          <p:spPr>
            <a:xfrm>
              <a:off x="2298704" y="5025232"/>
              <a:ext cx="202212" cy="3175"/>
            </a:xfrm>
            <a:prstGeom prst="straightConnector1">
              <a:avLst/>
            </a:prstGeom>
            <a:noFill/>
            <a:ln cap="sq" cmpd="sng" w="19050">
              <a:solidFill>
                <a:schemeClr val="dk1"/>
              </a:solidFill>
              <a:prstDash val="solid"/>
              <a:miter lim="800000"/>
              <a:headEnd len="sm" w="sm" type="none"/>
              <a:tailEnd len="sm" w="sm" type="none"/>
            </a:ln>
          </p:spPr>
        </p:cxnSp>
      </p:grpSp>
      <p:sp>
        <p:nvSpPr>
          <p:cNvPr id="719" name="Google Shape;719;p26"/>
          <p:cNvSpPr txBox="1"/>
          <p:nvPr/>
        </p:nvSpPr>
        <p:spPr>
          <a:xfrm>
            <a:off x="3337854" y="3531810"/>
            <a:ext cx="61284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13.75</a:t>
            </a:r>
            <a:endParaRPr sz="1800">
              <a:solidFill>
                <a:schemeClr val="dk1"/>
              </a:solidFill>
              <a:latin typeface="Calibri"/>
              <a:ea typeface="Calibri"/>
              <a:cs typeface="Calibri"/>
              <a:sym typeface="Calibri"/>
            </a:endParaRPr>
          </a:p>
        </p:txBody>
      </p:sp>
      <p:sp>
        <p:nvSpPr>
          <p:cNvPr id="720" name="Google Shape;720;p26"/>
          <p:cNvSpPr txBox="1"/>
          <p:nvPr/>
        </p:nvSpPr>
        <p:spPr>
          <a:xfrm>
            <a:off x="3883793" y="5619714"/>
            <a:ext cx="61284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10.25</a:t>
            </a:r>
            <a:endParaRPr sz="1800">
              <a:solidFill>
                <a:schemeClr val="dk1"/>
              </a:solidFill>
              <a:latin typeface="Calibri"/>
              <a:ea typeface="Calibri"/>
              <a:cs typeface="Calibri"/>
              <a:sym typeface="Calibri"/>
            </a:endParaRPr>
          </a:p>
        </p:txBody>
      </p:sp>
      <p:sp>
        <p:nvSpPr>
          <p:cNvPr id="721" name="Google Shape;721;p26"/>
          <p:cNvSpPr txBox="1"/>
          <p:nvPr/>
        </p:nvSpPr>
        <p:spPr>
          <a:xfrm>
            <a:off x="6908663" y="5752632"/>
            <a:ext cx="61284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16.05</a:t>
            </a:r>
            <a:endParaRPr sz="1800">
              <a:solidFill>
                <a:schemeClr val="dk1"/>
              </a:solidFill>
              <a:latin typeface="Calibri"/>
              <a:ea typeface="Calibri"/>
              <a:cs typeface="Calibri"/>
              <a:sym typeface="Calibri"/>
            </a:endParaRPr>
          </a:p>
        </p:txBody>
      </p:sp>
      <p:pic>
        <p:nvPicPr>
          <p:cNvPr id="722" name="Google Shape;722;p26"/>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1"/>
                                        <p:tgtEl>
                                          <p:spTgt spid="7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27"/>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28" name="Google Shape;728;p27"/>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729" name="Google Shape;729;p27"/>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27</a:t>
            </a:r>
            <a:endParaRPr sz="1600">
              <a:solidFill>
                <a:srgbClr val="F2C413"/>
              </a:solidFill>
              <a:latin typeface="Cambria"/>
              <a:ea typeface="Cambria"/>
              <a:cs typeface="Cambria"/>
              <a:sym typeface="Cambria"/>
            </a:endParaRPr>
          </a:p>
        </p:txBody>
      </p:sp>
      <p:pic>
        <p:nvPicPr>
          <p:cNvPr descr="Logo&#10;&#10;Description automatically generated" id="730" name="Google Shape;730;p27"/>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731" name="Google Shape;731;p27"/>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32" name="Google Shape;732;p27"/>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Complete Assembly</a:t>
            </a:r>
            <a:endParaRPr sz="1800">
              <a:solidFill>
                <a:schemeClr val="dk1"/>
              </a:solidFill>
              <a:latin typeface="Calibri"/>
              <a:ea typeface="Calibri"/>
              <a:cs typeface="Calibri"/>
              <a:sym typeface="Calibri"/>
            </a:endParaRPr>
          </a:p>
        </p:txBody>
      </p:sp>
      <p:sp>
        <p:nvSpPr>
          <p:cNvPr id="733" name="Google Shape;733;p27"/>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734" name="Google Shape;734;p27"/>
          <p:cNvPicPr preferRelativeResize="0"/>
          <p:nvPr/>
        </p:nvPicPr>
        <p:blipFill rotWithShape="1">
          <a:blip r:embed="rId4">
            <a:alphaModFix/>
          </a:blip>
          <a:srcRect b="0" l="0" r="0" t="0"/>
          <a:stretch/>
        </p:blipFill>
        <p:spPr>
          <a:xfrm>
            <a:off x="3092875" y="1013089"/>
            <a:ext cx="6006245" cy="5150121"/>
          </a:xfrm>
          <a:prstGeom prst="rect">
            <a:avLst/>
          </a:prstGeom>
          <a:noFill/>
          <a:ln>
            <a:noFill/>
          </a:ln>
        </p:spPr>
      </p:pic>
      <p:pic>
        <p:nvPicPr>
          <p:cNvPr id="735" name="Google Shape;735;p27"/>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1"/>
                                        <p:tgtEl>
                                          <p:spTgt spid="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28"/>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41" name="Google Shape;741;p28"/>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742" name="Google Shape;742;p28"/>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743" name="Google Shape;743;p28"/>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744" name="Google Shape;744;p28"/>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745" name="Google Shape;745;p28"/>
          <p:cNvSpPr txBox="1"/>
          <p:nvPr/>
        </p:nvSpPr>
        <p:spPr>
          <a:xfrm>
            <a:off x="-1" y="3044299"/>
            <a:ext cx="12191999" cy="76940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Software Design</a:t>
            </a:r>
            <a:endParaRPr sz="1800">
              <a:solidFill>
                <a:schemeClr val="dk1"/>
              </a:solidFill>
              <a:latin typeface="Calibri"/>
              <a:ea typeface="Calibri"/>
              <a:cs typeface="Calibri"/>
              <a:sym typeface="Calibri"/>
            </a:endParaRPr>
          </a:p>
        </p:txBody>
      </p:sp>
      <p:pic>
        <p:nvPicPr>
          <p:cNvPr id="746" name="Google Shape;746;p28"/>
          <p:cNvPicPr preferRelativeResize="0"/>
          <p:nvPr/>
        </p:nvPicPr>
        <p:blipFill rotWithShape="1">
          <a:blip r:embed="rId4">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
                                        <p:tgtEl>
                                          <p:spTgt spid="7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29"/>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3" name="Google Shape;753;p29"/>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754" name="Google Shape;754;p29"/>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755" name="Google Shape;755;p29"/>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756" name="Google Shape;756;p29"/>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7" name="Google Shape;757;p29"/>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Initial Software Design</a:t>
            </a:r>
            <a:endParaRPr/>
          </a:p>
        </p:txBody>
      </p:sp>
      <p:sp>
        <p:nvSpPr>
          <p:cNvPr id="758" name="Google Shape;758;p29"/>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759" name="Google Shape;759;p29"/>
          <p:cNvSpPr txBox="1"/>
          <p:nvPr/>
        </p:nvSpPr>
        <p:spPr>
          <a:xfrm>
            <a:off x="1010442" y="1666118"/>
            <a:ext cx="615973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The original plan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G-code parser, GUI, laser controller, 2d drawing system, etc.</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All top-level classes rely on other lower-level classes to implement (and abstract) functionality</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Communication handled by unified serial networking protocol to ensure information safety, and proper synchronization</a:t>
            </a:r>
            <a:endParaRPr/>
          </a:p>
        </p:txBody>
      </p:sp>
      <p:pic>
        <p:nvPicPr>
          <p:cNvPr id="760" name="Google Shape;760;p29"/>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1"/>
                                        <p:tgtEl>
                                          <p:spTgt spid="7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7" name="Google Shape;117;p3"/>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18" name="Google Shape;118;p3"/>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19" name="Google Shape;119;p3"/>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20" name="Google Shape;120;p3"/>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21" name="Google Shape;121;p3"/>
          <p:cNvSpPr txBox="1"/>
          <p:nvPr/>
        </p:nvSpPr>
        <p:spPr>
          <a:xfrm>
            <a:off x="-1" y="107759"/>
            <a:ext cx="12191999" cy="70784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4000"/>
              <a:buFont typeface="Cambria"/>
              <a:buNone/>
            </a:pPr>
            <a:r>
              <a:rPr lang="en-US" sz="4000">
                <a:solidFill>
                  <a:schemeClr val="dk1"/>
                </a:solidFill>
                <a:latin typeface="Cambria"/>
                <a:ea typeface="Cambria"/>
                <a:cs typeface="Cambria"/>
                <a:sym typeface="Cambria"/>
              </a:rPr>
              <a:t>Project Motivation</a:t>
            </a:r>
            <a:endParaRPr/>
          </a:p>
        </p:txBody>
      </p:sp>
      <p:sp>
        <p:nvSpPr>
          <p:cNvPr id="122" name="Google Shape;122;p3"/>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23" name="Google Shape;123;p3"/>
          <p:cNvSpPr txBox="1"/>
          <p:nvPr/>
        </p:nvSpPr>
        <p:spPr>
          <a:xfrm>
            <a:off x="950000" y="899854"/>
            <a:ext cx="8130746"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mbria"/>
                <a:ea typeface="Cambria"/>
                <a:cs typeface="Cambria"/>
                <a:sym typeface="Cambria"/>
              </a:rPr>
              <a:t>Why choose SLS?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Higher resolution than traditional FDM printers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Prints are self supporting</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Wider material selection</a:t>
            </a:r>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Cambria"/>
              <a:ea typeface="Cambria"/>
              <a:cs typeface="Cambria"/>
              <a:sym typeface="Cambria"/>
            </a:endParaRPr>
          </a:p>
          <a:p>
            <a:pPr indent="0" lvl="0" marL="0" marR="0" rtl="0" algn="l">
              <a:spcBef>
                <a:spcPts val="0"/>
              </a:spcBef>
              <a:spcAft>
                <a:spcPts val="0"/>
              </a:spcAft>
              <a:buNone/>
            </a:pPr>
            <a:r>
              <a:rPr lang="en-US" sz="2000">
                <a:solidFill>
                  <a:schemeClr val="dk1"/>
                </a:solidFill>
                <a:latin typeface="Cambria"/>
                <a:ea typeface="Cambria"/>
                <a:cs typeface="Cambria"/>
                <a:sym typeface="Cambria"/>
              </a:rPr>
              <a:t>What are the motivations? </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Market needs cheaper consumer 3D printers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No SLS kit availability </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Currently not directed towards hobbyists</a:t>
            </a:r>
            <a:endParaRPr/>
          </a:p>
        </p:txBody>
      </p:sp>
      <p:pic>
        <p:nvPicPr>
          <p:cNvPr id="124" name="Google Shape;124;p3"/>
          <p:cNvPicPr preferRelativeResize="0"/>
          <p:nvPr/>
        </p:nvPicPr>
        <p:blipFill rotWithShape="1">
          <a:blip r:embed="rId4">
            <a:alphaModFix/>
          </a:blip>
          <a:srcRect b="0" l="0" r="0" t="0"/>
          <a:stretch/>
        </p:blipFill>
        <p:spPr>
          <a:xfrm>
            <a:off x="6086907" y="3801964"/>
            <a:ext cx="5005973" cy="2531323"/>
          </a:xfrm>
          <a:prstGeom prst="rect">
            <a:avLst/>
          </a:prstGeom>
          <a:noFill/>
          <a:ln cap="flat" cmpd="sng" w="9525">
            <a:solidFill>
              <a:schemeClr val="dk1"/>
            </a:solidFill>
            <a:prstDash val="solid"/>
            <a:round/>
            <a:headEnd len="sm" w="sm" type="none"/>
            <a:tailEnd len="sm" w="sm" type="none"/>
          </a:ln>
        </p:spPr>
      </p:pic>
      <p:pic>
        <p:nvPicPr>
          <p:cNvPr id="125" name="Google Shape;125;p3"/>
          <p:cNvPicPr preferRelativeResize="0"/>
          <p:nvPr/>
        </p:nvPicPr>
        <p:blipFill rotWithShape="1">
          <a:blip r:embed="rId5">
            <a:alphaModFix/>
          </a:blip>
          <a:srcRect b="0" l="0" r="0" t="0"/>
          <a:stretch/>
        </p:blipFill>
        <p:spPr>
          <a:xfrm>
            <a:off x="623427" y="3801964"/>
            <a:ext cx="5247773" cy="2531323"/>
          </a:xfrm>
          <a:prstGeom prst="rect">
            <a:avLst/>
          </a:prstGeom>
          <a:noFill/>
          <a:ln>
            <a:noFill/>
          </a:ln>
        </p:spPr>
      </p:pic>
      <p:pic>
        <p:nvPicPr>
          <p:cNvPr id="126" name="Google Shape;126;p3"/>
          <p:cNvPicPr preferRelativeResize="0"/>
          <p:nvPr/>
        </p:nvPicPr>
        <p:blipFill rotWithShape="1">
          <a:blip r:embed="rId6">
            <a:alphaModFix/>
          </a:blip>
          <a:srcRect b="0" l="0" r="0" t="0"/>
          <a:stretch/>
        </p:blipFill>
        <p:spPr>
          <a:xfrm>
            <a:off x="8344943" y="923363"/>
            <a:ext cx="2747937" cy="2667264"/>
          </a:xfrm>
          <a:prstGeom prst="rect">
            <a:avLst/>
          </a:prstGeom>
          <a:noFill/>
          <a:ln cap="flat" cmpd="sng" w="9525">
            <a:solidFill>
              <a:schemeClr val="dk1"/>
            </a:solidFill>
            <a:prstDash val="solid"/>
            <a:round/>
            <a:headEnd len="sm" w="sm" type="none"/>
            <a:tailEnd len="sm" w="sm" type="none"/>
          </a:ln>
        </p:spPr>
      </p:pic>
      <p:pic>
        <p:nvPicPr>
          <p:cNvPr id="127" name="Google Shape;127;p3"/>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30"/>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7" name="Google Shape;767;p30"/>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768" name="Google Shape;768;p30"/>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769" name="Google Shape;769;p30"/>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770" name="Google Shape;770;p30"/>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1" name="Google Shape;771;p30"/>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Software Design Considerations</a:t>
            </a:r>
            <a:endParaRPr/>
          </a:p>
        </p:txBody>
      </p:sp>
      <p:sp>
        <p:nvSpPr>
          <p:cNvPr id="772" name="Google Shape;772;p30"/>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773" name="Google Shape;773;p30"/>
          <p:cNvSpPr txBox="1"/>
          <p:nvPr/>
        </p:nvSpPr>
        <p:spPr>
          <a:xfrm>
            <a:off x="750771" y="1582340"/>
            <a:ext cx="6159730"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Initial processor choice lacked the necessary IO for all physical components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Processes had to be split between two MCUs to account for all needed pins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Motors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Laser</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Display</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Sensors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Using separate processors presented many new issues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Timing/Synchronization</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Communication</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Resource management</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Division of work</a:t>
            </a:r>
            <a:endParaRPr/>
          </a:p>
        </p:txBody>
      </p:sp>
      <p:pic>
        <p:nvPicPr>
          <p:cNvPr id="774" name="Google Shape;774;p30"/>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
                                        <p:tgtEl>
                                          <p:spTgt spid="7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31"/>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1" name="Google Shape;781;p31"/>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782" name="Google Shape;782;p31"/>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783" name="Google Shape;783;p31"/>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784" name="Google Shape;784;p31"/>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31"/>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Software Design Considerations</a:t>
            </a:r>
            <a:endParaRPr/>
          </a:p>
        </p:txBody>
      </p:sp>
      <p:sp>
        <p:nvSpPr>
          <p:cNvPr id="786" name="Google Shape;786;p31"/>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787" name="Google Shape;787;p31"/>
          <p:cNvSpPr txBox="1"/>
          <p:nvPr/>
        </p:nvSpPr>
        <p:spPr>
          <a:xfrm>
            <a:off x="750771" y="1582340"/>
            <a:ext cx="6159730" cy="341632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Slicers don’t use a single standard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G-code has a variety of codes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Linear movements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Diagonal movements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Arcs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Acceleration</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Bed level</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Bed temperature</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Hot-end temperature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Different slicers and printer capabilities mean a litany of codes that either may never be used or may not be supported.</a:t>
            </a:r>
            <a:endParaRPr/>
          </a:p>
        </p:txBody>
      </p:sp>
      <p:pic>
        <p:nvPicPr>
          <p:cNvPr id="788" name="Google Shape;788;p31"/>
          <p:cNvPicPr preferRelativeResize="0"/>
          <p:nvPr/>
        </p:nvPicPr>
        <p:blipFill rotWithShape="1">
          <a:blip r:embed="rId4">
            <a:alphaModFix/>
          </a:blip>
          <a:srcRect b="0" l="0" r="0" t="0"/>
          <a:stretch/>
        </p:blipFill>
        <p:spPr>
          <a:xfrm>
            <a:off x="8969701" y="1536634"/>
            <a:ext cx="2806700" cy="3189433"/>
          </a:xfrm>
          <a:prstGeom prst="rect">
            <a:avLst/>
          </a:prstGeom>
          <a:noFill/>
          <a:ln>
            <a:noFill/>
          </a:ln>
        </p:spPr>
      </p:pic>
      <p:pic>
        <p:nvPicPr>
          <p:cNvPr id="789" name="Google Shape;789;p31"/>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1"/>
                                        <p:tgtEl>
                                          <p:spTgt spid="7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32"/>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5" name="Google Shape;795;p32"/>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796" name="Google Shape;796;p32"/>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797" name="Google Shape;797;p32"/>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798" name="Google Shape;798;p32"/>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9" name="Google Shape;799;p32"/>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Final Software Consideration</a:t>
            </a:r>
            <a:endParaRPr/>
          </a:p>
        </p:txBody>
      </p:sp>
      <p:sp>
        <p:nvSpPr>
          <p:cNvPr id="800" name="Google Shape;800;p32"/>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801" name="Google Shape;801;p32"/>
          <p:cNvSpPr txBox="1"/>
          <p:nvPr/>
        </p:nvSpPr>
        <p:spPr>
          <a:xfrm>
            <a:off x="1051560" y="1710773"/>
            <a:ext cx="615973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Repetier: open-source firmware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Includes many modules working in tandem</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Different layers of abstraction for different printer function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Well tested support for different hardware and software</a:t>
            </a:r>
            <a:endParaRPr/>
          </a:p>
        </p:txBody>
      </p:sp>
      <p:pic>
        <p:nvPicPr>
          <p:cNvPr descr="A screenshot of a computer&#10;&#10;Description automatically generated with medium confidence" id="802" name="Google Shape;802;p32"/>
          <p:cNvPicPr preferRelativeResize="0"/>
          <p:nvPr/>
        </p:nvPicPr>
        <p:blipFill rotWithShape="1">
          <a:blip r:embed="rId4">
            <a:alphaModFix/>
          </a:blip>
          <a:srcRect b="0" l="0" r="0" t="0"/>
          <a:stretch/>
        </p:blipFill>
        <p:spPr>
          <a:xfrm>
            <a:off x="6791325" y="2908254"/>
            <a:ext cx="4638675" cy="2895600"/>
          </a:xfrm>
          <a:prstGeom prst="rect">
            <a:avLst/>
          </a:prstGeom>
          <a:noFill/>
          <a:ln>
            <a:noFill/>
          </a:ln>
        </p:spPr>
      </p:pic>
      <p:pic>
        <p:nvPicPr>
          <p:cNvPr id="803" name="Google Shape;803;p32"/>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1"/>
                                        <p:tgtEl>
                                          <p:spTgt spid="8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33"/>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9" name="Google Shape;809;p33"/>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810" name="Google Shape;810;p33"/>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811" name="Google Shape;811;p33"/>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812" name="Google Shape;812;p33"/>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3" name="Google Shape;813;p33"/>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Software Block Diagram</a:t>
            </a:r>
            <a:endParaRPr/>
          </a:p>
        </p:txBody>
      </p:sp>
      <p:sp>
        <p:nvSpPr>
          <p:cNvPr id="814" name="Google Shape;814;p33"/>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815" name="Google Shape;815;p33"/>
          <p:cNvSpPr/>
          <p:nvPr/>
        </p:nvSpPr>
        <p:spPr>
          <a:xfrm>
            <a:off x="1569500" y="1537633"/>
            <a:ext cx="13488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G-code</a:t>
            </a:r>
            <a:endParaRPr sz="1600">
              <a:solidFill>
                <a:schemeClr val="dk1"/>
              </a:solidFill>
              <a:latin typeface="Cambria"/>
              <a:ea typeface="Cambria"/>
              <a:cs typeface="Cambria"/>
              <a:sym typeface="Cambria"/>
            </a:endParaRPr>
          </a:p>
        </p:txBody>
      </p:sp>
      <p:sp>
        <p:nvSpPr>
          <p:cNvPr id="816" name="Google Shape;816;p33"/>
          <p:cNvSpPr/>
          <p:nvPr/>
        </p:nvSpPr>
        <p:spPr>
          <a:xfrm>
            <a:off x="3833467" y="2763967"/>
            <a:ext cx="15036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G-code Interpreter</a:t>
            </a:r>
            <a:endParaRPr sz="1600">
              <a:solidFill>
                <a:schemeClr val="dk1"/>
              </a:solidFill>
              <a:latin typeface="Cambria"/>
              <a:ea typeface="Cambria"/>
              <a:cs typeface="Cambria"/>
              <a:sym typeface="Cambria"/>
            </a:endParaRPr>
          </a:p>
        </p:txBody>
      </p:sp>
      <p:sp>
        <p:nvSpPr>
          <p:cNvPr id="817" name="Google Shape;817;p33"/>
          <p:cNvSpPr/>
          <p:nvPr/>
        </p:nvSpPr>
        <p:spPr>
          <a:xfrm>
            <a:off x="3833467" y="1537633"/>
            <a:ext cx="15036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Coordinate Calculation</a:t>
            </a:r>
            <a:endParaRPr sz="1600">
              <a:solidFill>
                <a:schemeClr val="dk1"/>
              </a:solidFill>
              <a:latin typeface="Cambria"/>
              <a:ea typeface="Cambria"/>
              <a:cs typeface="Cambria"/>
              <a:sym typeface="Cambria"/>
            </a:endParaRPr>
          </a:p>
        </p:txBody>
      </p:sp>
      <p:sp>
        <p:nvSpPr>
          <p:cNvPr id="818" name="Google Shape;818;p33"/>
          <p:cNvSpPr/>
          <p:nvPr/>
        </p:nvSpPr>
        <p:spPr>
          <a:xfrm>
            <a:off x="3910867" y="3990300"/>
            <a:ext cx="13488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Settings</a:t>
            </a:r>
            <a:endParaRPr sz="1600">
              <a:solidFill>
                <a:schemeClr val="dk1"/>
              </a:solidFill>
              <a:latin typeface="Cambria"/>
              <a:ea typeface="Cambria"/>
              <a:cs typeface="Cambria"/>
              <a:sym typeface="Cambria"/>
            </a:endParaRPr>
          </a:p>
        </p:txBody>
      </p:sp>
      <p:sp>
        <p:nvSpPr>
          <p:cNvPr id="819" name="Google Shape;819;p33"/>
          <p:cNvSpPr/>
          <p:nvPr/>
        </p:nvSpPr>
        <p:spPr>
          <a:xfrm>
            <a:off x="6295067" y="1537633"/>
            <a:ext cx="15036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Coordinate Correction</a:t>
            </a:r>
            <a:endParaRPr sz="1600">
              <a:solidFill>
                <a:schemeClr val="dk1"/>
              </a:solidFill>
              <a:latin typeface="Cambria"/>
              <a:ea typeface="Cambria"/>
              <a:cs typeface="Cambria"/>
              <a:sym typeface="Cambria"/>
            </a:endParaRPr>
          </a:p>
        </p:txBody>
      </p:sp>
      <p:sp>
        <p:nvSpPr>
          <p:cNvPr id="820" name="Google Shape;820;p33"/>
          <p:cNvSpPr/>
          <p:nvPr/>
        </p:nvSpPr>
        <p:spPr>
          <a:xfrm>
            <a:off x="1569500" y="2763967"/>
            <a:ext cx="13488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User Interface</a:t>
            </a:r>
            <a:endParaRPr sz="1600">
              <a:solidFill>
                <a:schemeClr val="dk1"/>
              </a:solidFill>
              <a:latin typeface="Cambria"/>
              <a:ea typeface="Cambria"/>
              <a:cs typeface="Cambria"/>
              <a:sym typeface="Cambria"/>
            </a:endParaRPr>
          </a:p>
        </p:txBody>
      </p:sp>
      <p:sp>
        <p:nvSpPr>
          <p:cNvPr id="821" name="Google Shape;821;p33"/>
          <p:cNvSpPr/>
          <p:nvPr/>
        </p:nvSpPr>
        <p:spPr>
          <a:xfrm>
            <a:off x="6372467" y="2763967"/>
            <a:ext cx="13488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Motor Profile</a:t>
            </a:r>
            <a:endParaRPr sz="1600">
              <a:solidFill>
                <a:schemeClr val="dk1"/>
              </a:solidFill>
              <a:latin typeface="Cambria"/>
              <a:ea typeface="Cambria"/>
              <a:cs typeface="Cambria"/>
              <a:sym typeface="Cambria"/>
            </a:endParaRPr>
          </a:p>
        </p:txBody>
      </p:sp>
      <p:sp>
        <p:nvSpPr>
          <p:cNvPr id="822" name="Google Shape;822;p33"/>
          <p:cNvSpPr/>
          <p:nvPr/>
        </p:nvSpPr>
        <p:spPr>
          <a:xfrm>
            <a:off x="6295067" y="3990300"/>
            <a:ext cx="15036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Motor Movement</a:t>
            </a:r>
            <a:endParaRPr sz="1600">
              <a:solidFill>
                <a:schemeClr val="dk1"/>
              </a:solidFill>
              <a:latin typeface="Cambria"/>
              <a:ea typeface="Cambria"/>
              <a:cs typeface="Cambria"/>
              <a:sym typeface="Cambria"/>
            </a:endParaRPr>
          </a:p>
        </p:txBody>
      </p:sp>
      <p:sp>
        <p:nvSpPr>
          <p:cNvPr id="823" name="Google Shape;823;p33"/>
          <p:cNvSpPr/>
          <p:nvPr/>
        </p:nvSpPr>
        <p:spPr>
          <a:xfrm>
            <a:off x="3910867" y="5216633"/>
            <a:ext cx="13488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HAL*</a:t>
            </a:r>
            <a:endParaRPr sz="1600">
              <a:solidFill>
                <a:schemeClr val="dk1"/>
              </a:solidFill>
              <a:latin typeface="Cambria"/>
              <a:ea typeface="Cambria"/>
              <a:cs typeface="Cambria"/>
              <a:sym typeface="Cambria"/>
            </a:endParaRPr>
          </a:p>
        </p:txBody>
      </p:sp>
      <p:sp>
        <p:nvSpPr>
          <p:cNvPr id="824" name="Google Shape;824;p33"/>
          <p:cNvSpPr/>
          <p:nvPr/>
        </p:nvSpPr>
        <p:spPr>
          <a:xfrm>
            <a:off x="6210867" y="5216633"/>
            <a:ext cx="16720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Computation Hardware</a:t>
            </a:r>
            <a:endParaRPr sz="1600">
              <a:solidFill>
                <a:schemeClr val="dk1"/>
              </a:solidFill>
              <a:latin typeface="Cambria"/>
              <a:ea typeface="Cambria"/>
              <a:cs typeface="Cambria"/>
              <a:sym typeface="Cambria"/>
            </a:endParaRPr>
          </a:p>
        </p:txBody>
      </p:sp>
      <p:sp>
        <p:nvSpPr>
          <p:cNvPr id="825" name="Google Shape;825;p33"/>
          <p:cNvSpPr/>
          <p:nvPr/>
        </p:nvSpPr>
        <p:spPr>
          <a:xfrm>
            <a:off x="9273700" y="5216633"/>
            <a:ext cx="1348800" cy="69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Physical IO</a:t>
            </a:r>
            <a:endParaRPr sz="1600">
              <a:solidFill>
                <a:schemeClr val="dk1"/>
              </a:solidFill>
              <a:latin typeface="Cambria"/>
              <a:ea typeface="Cambria"/>
              <a:cs typeface="Cambria"/>
              <a:sym typeface="Cambria"/>
            </a:endParaRPr>
          </a:p>
        </p:txBody>
      </p:sp>
      <p:cxnSp>
        <p:nvCxnSpPr>
          <p:cNvPr id="826" name="Google Shape;826;p33"/>
          <p:cNvCxnSpPr>
            <a:endCxn id="820" idx="0"/>
          </p:cNvCxnSpPr>
          <p:nvPr/>
        </p:nvCxnSpPr>
        <p:spPr>
          <a:xfrm>
            <a:off x="2243000" y="2273467"/>
            <a:ext cx="900" cy="490500"/>
          </a:xfrm>
          <a:prstGeom prst="straightConnector1">
            <a:avLst/>
          </a:prstGeom>
          <a:noFill/>
          <a:ln cap="flat" cmpd="sng" w="9525">
            <a:solidFill>
              <a:schemeClr val="dk2"/>
            </a:solidFill>
            <a:prstDash val="solid"/>
            <a:round/>
            <a:headEnd len="sm" w="sm" type="none"/>
            <a:tailEnd len="med" w="med" type="triangle"/>
          </a:ln>
        </p:spPr>
      </p:cxnSp>
      <p:cxnSp>
        <p:nvCxnSpPr>
          <p:cNvPr id="827" name="Google Shape;827;p33"/>
          <p:cNvCxnSpPr>
            <a:endCxn id="816" idx="1"/>
          </p:cNvCxnSpPr>
          <p:nvPr/>
        </p:nvCxnSpPr>
        <p:spPr>
          <a:xfrm>
            <a:off x="2950567" y="3112967"/>
            <a:ext cx="882900" cy="0"/>
          </a:xfrm>
          <a:prstGeom prst="straightConnector1">
            <a:avLst/>
          </a:prstGeom>
          <a:noFill/>
          <a:ln cap="flat" cmpd="sng" w="9525">
            <a:solidFill>
              <a:schemeClr val="dk2"/>
            </a:solidFill>
            <a:prstDash val="solid"/>
            <a:round/>
            <a:headEnd len="sm" w="sm" type="none"/>
            <a:tailEnd len="med" w="med" type="triangle"/>
          </a:ln>
        </p:spPr>
      </p:cxnSp>
      <p:cxnSp>
        <p:nvCxnSpPr>
          <p:cNvPr id="828" name="Google Shape;828;p33"/>
          <p:cNvCxnSpPr>
            <a:endCxn id="817" idx="2"/>
          </p:cNvCxnSpPr>
          <p:nvPr/>
        </p:nvCxnSpPr>
        <p:spPr>
          <a:xfrm rot="10800000">
            <a:off x="4585267" y="2235633"/>
            <a:ext cx="6900" cy="537600"/>
          </a:xfrm>
          <a:prstGeom prst="straightConnector1">
            <a:avLst/>
          </a:prstGeom>
          <a:noFill/>
          <a:ln cap="flat" cmpd="sng" w="9525">
            <a:solidFill>
              <a:schemeClr val="dk2"/>
            </a:solidFill>
            <a:prstDash val="solid"/>
            <a:round/>
            <a:headEnd len="sm" w="sm" type="none"/>
            <a:tailEnd len="med" w="med" type="triangle"/>
          </a:ln>
        </p:spPr>
      </p:cxnSp>
      <p:cxnSp>
        <p:nvCxnSpPr>
          <p:cNvPr id="829" name="Google Shape;829;p33"/>
          <p:cNvCxnSpPr>
            <a:endCxn id="821" idx="0"/>
          </p:cNvCxnSpPr>
          <p:nvPr/>
        </p:nvCxnSpPr>
        <p:spPr>
          <a:xfrm>
            <a:off x="7044467" y="2245267"/>
            <a:ext cx="2400" cy="518700"/>
          </a:xfrm>
          <a:prstGeom prst="straightConnector1">
            <a:avLst/>
          </a:prstGeom>
          <a:noFill/>
          <a:ln cap="flat" cmpd="sng" w="9525">
            <a:solidFill>
              <a:schemeClr val="dk2"/>
            </a:solidFill>
            <a:prstDash val="solid"/>
            <a:round/>
            <a:headEnd len="sm" w="sm" type="none"/>
            <a:tailEnd len="med" w="med" type="triangle"/>
          </a:ln>
        </p:spPr>
      </p:cxnSp>
      <p:cxnSp>
        <p:nvCxnSpPr>
          <p:cNvPr id="830" name="Google Shape;830;p33"/>
          <p:cNvCxnSpPr>
            <a:stCxn id="821" idx="2"/>
            <a:endCxn id="822" idx="0"/>
          </p:cNvCxnSpPr>
          <p:nvPr/>
        </p:nvCxnSpPr>
        <p:spPr>
          <a:xfrm>
            <a:off x="7046867" y="3461967"/>
            <a:ext cx="0" cy="528300"/>
          </a:xfrm>
          <a:prstGeom prst="straightConnector1">
            <a:avLst/>
          </a:prstGeom>
          <a:noFill/>
          <a:ln cap="flat" cmpd="sng" w="9525">
            <a:solidFill>
              <a:schemeClr val="dk2"/>
            </a:solidFill>
            <a:prstDash val="solid"/>
            <a:round/>
            <a:headEnd len="sm" w="sm" type="none"/>
            <a:tailEnd len="med" w="med" type="triangle"/>
          </a:ln>
        </p:spPr>
      </p:cxnSp>
      <p:cxnSp>
        <p:nvCxnSpPr>
          <p:cNvPr id="831" name="Google Shape;831;p33"/>
          <p:cNvCxnSpPr>
            <a:endCxn id="819" idx="1"/>
          </p:cNvCxnSpPr>
          <p:nvPr/>
        </p:nvCxnSpPr>
        <p:spPr>
          <a:xfrm flipH="1" rot="10800000">
            <a:off x="5355767" y="1886633"/>
            <a:ext cx="939300" cy="9600"/>
          </a:xfrm>
          <a:prstGeom prst="straightConnector1">
            <a:avLst/>
          </a:prstGeom>
          <a:noFill/>
          <a:ln cap="flat" cmpd="sng" w="9525">
            <a:solidFill>
              <a:schemeClr val="dk2"/>
            </a:solidFill>
            <a:prstDash val="solid"/>
            <a:round/>
            <a:headEnd len="sm" w="sm" type="none"/>
            <a:tailEnd len="med" w="med" type="triangle"/>
          </a:ln>
        </p:spPr>
      </p:cxnSp>
      <p:cxnSp>
        <p:nvCxnSpPr>
          <p:cNvPr id="832" name="Google Shape;832;p33"/>
          <p:cNvCxnSpPr>
            <a:endCxn id="818" idx="0"/>
          </p:cNvCxnSpPr>
          <p:nvPr/>
        </p:nvCxnSpPr>
        <p:spPr>
          <a:xfrm flipH="1">
            <a:off x="4585267" y="3471600"/>
            <a:ext cx="15900" cy="518700"/>
          </a:xfrm>
          <a:prstGeom prst="straightConnector1">
            <a:avLst/>
          </a:prstGeom>
          <a:noFill/>
          <a:ln cap="flat" cmpd="sng" w="9525">
            <a:solidFill>
              <a:schemeClr val="dk2"/>
            </a:solidFill>
            <a:prstDash val="solid"/>
            <a:round/>
            <a:headEnd len="sm" w="sm" type="none"/>
            <a:tailEnd len="med" w="med" type="triangle"/>
          </a:ln>
        </p:spPr>
      </p:cxnSp>
      <p:cxnSp>
        <p:nvCxnSpPr>
          <p:cNvPr id="833" name="Google Shape;833;p33"/>
          <p:cNvCxnSpPr>
            <a:endCxn id="823" idx="0"/>
          </p:cNvCxnSpPr>
          <p:nvPr/>
        </p:nvCxnSpPr>
        <p:spPr>
          <a:xfrm flipH="1">
            <a:off x="4585267" y="4716533"/>
            <a:ext cx="15900" cy="500100"/>
          </a:xfrm>
          <a:prstGeom prst="straightConnector1">
            <a:avLst/>
          </a:prstGeom>
          <a:noFill/>
          <a:ln cap="flat" cmpd="sng" w="9525">
            <a:solidFill>
              <a:schemeClr val="dk2"/>
            </a:solidFill>
            <a:prstDash val="solid"/>
            <a:round/>
            <a:headEnd len="sm" w="sm" type="none"/>
            <a:tailEnd len="med" w="med" type="triangle"/>
          </a:ln>
        </p:spPr>
      </p:cxnSp>
      <p:cxnSp>
        <p:nvCxnSpPr>
          <p:cNvPr id="834" name="Google Shape;834;p33"/>
          <p:cNvCxnSpPr>
            <a:endCxn id="824" idx="1"/>
          </p:cNvCxnSpPr>
          <p:nvPr/>
        </p:nvCxnSpPr>
        <p:spPr>
          <a:xfrm flipH="1" rot="10800000">
            <a:off x="5252067" y="5565633"/>
            <a:ext cx="958800" cy="9600"/>
          </a:xfrm>
          <a:prstGeom prst="straightConnector1">
            <a:avLst/>
          </a:prstGeom>
          <a:noFill/>
          <a:ln cap="flat" cmpd="sng" w="9525">
            <a:solidFill>
              <a:schemeClr val="dk2"/>
            </a:solidFill>
            <a:prstDash val="solid"/>
            <a:round/>
            <a:headEnd len="sm" w="sm" type="none"/>
            <a:tailEnd len="med" w="med" type="triangle"/>
          </a:ln>
        </p:spPr>
      </p:cxnSp>
      <p:cxnSp>
        <p:nvCxnSpPr>
          <p:cNvPr id="835" name="Google Shape;835;p33"/>
          <p:cNvCxnSpPr>
            <a:endCxn id="825" idx="1"/>
          </p:cNvCxnSpPr>
          <p:nvPr/>
        </p:nvCxnSpPr>
        <p:spPr>
          <a:xfrm flipH="1" rot="10800000">
            <a:off x="7903000" y="5565633"/>
            <a:ext cx="1370700" cy="9600"/>
          </a:xfrm>
          <a:prstGeom prst="straightConnector1">
            <a:avLst/>
          </a:prstGeom>
          <a:noFill/>
          <a:ln cap="flat" cmpd="sng" w="9525">
            <a:solidFill>
              <a:schemeClr val="dk2"/>
            </a:solidFill>
            <a:prstDash val="solid"/>
            <a:round/>
            <a:headEnd len="sm" w="sm" type="none"/>
            <a:tailEnd len="med" w="med" type="triangle"/>
          </a:ln>
        </p:spPr>
      </p:cxnSp>
      <p:cxnSp>
        <p:nvCxnSpPr>
          <p:cNvPr id="836" name="Google Shape;836;p33"/>
          <p:cNvCxnSpPr/>
          <p:nvPr/>
        </p:nvCxnSpPr>
        <p:spPr>
          <a:xfrm flipH="1">
            <a:off x="4601467" y="4697767"/>
            <a:ext cx="2490300" cy="273600"/>
          </a:xfrm>
          <a:prstGeom prst="bentConnector3">
            <a:avLst>
              <a:gd fmla="val 379" name="adj1"/>
            </a:avLst>
          </a:prstGeom>
          <a:noFill/>
          <a:ln cap="flat" cmpd="sng" w="9525">
            <a:solidFill>
              <a:schemeClr val="dk2"/>
            </a:solidFill>
            <a:prstDash val="solid"/>
            <a:round/>
            <a:headEnd len="sm" w="sm" type="none"/>
            <a:tailEnd len="sm" w="sm" type="none"/>
          </a:ln>
        </p:spPr>
      </p:cxnSp>
      <p:sp>
        <p:nvSpPr>
          <p:cNvPr id="837" name="Google Shape;837;p33"/>
          <p:cNvSpPr txBox="1"/>
          <p:nvPr/>
        </p:nvSpPr>
        <p:spPr>
          <a:xfrm>
            <a:off x="84667" y="6033838"/>
            <a:ext cx="11716000" cy="52318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 Hardware Abstraction Layer</a:t>
            </a:r>
            <a:endParaRPr sz="1800">
              <a:solidFill>
                <a:schemeClr val="dk1"/>
              </a:solidFill>
              <a:latin typeface="Cambria"/>
              <a:ea typeface="Cambria"/>
              <a:cs typeface="Cambria"/>
              <a:sym typeface="Cambria"/>
            </a:endParaRPr>
          </a:p>
        </p:txBody>
      </p:sp>
      <p:pic>
        <p:nvPicPr>
          <p:cNvPr id="838" name="Google Shape;838;p33"/>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1"/>
                                        <p:tgtEl>
                                          <p:spTgt spid="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34"/>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34"/>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846" name="Google Shape;846;p34"/>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847" name="Google Shape;847;p34"/>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848" name="Google Shape;848;p34"/>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9" name="Google Shape;849;p34"/>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Post-Processing Script</a:t>
            </a:r>
            <a:endParaRPr/>
          </a:p>
        </p:txBody>
      </p:sp>
      <p:sp>
        <p:nvSpPr>
          <p:cNvPr id="850" name="Google Shape;850;p34"/>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851" name="Google Shape;851;p34"/>
          <p:cNvSpPr txBox="1"/>
          <p:nvPr/>
        </p:nvSpPr>
        <p:spPr>
          <a:xfrm>
            <a:off x="1250496" y="1118795"/>
            <a:ext cx="7260458" cy="42473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Slicers are made for FDM 3D printers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Most 3D printers are of the FDM variety, and that is reflected in available 3D printing software.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Like the firmware, slicer was not readily compatible with SLS printing</a:t>
            </a:r>
            <a:endParaRPr/>
          </a:p>
          <a:p>
            <a:pPr indent="0" lvl="0" marL="0" marR="0" rtl="0" algn="l">
              <a:spcBef>
                <a:spcPts val="0"/>
              </a:spcBef>
              <a:spcAft>
                <a:spcPts val="0"/>
              </a:spcAft>
              <a:buNone/>
            </a:pPr>
            <a:r>
              <a:rPr lang="en-US" sz="1800">
                <a:solidFill>
                  <a:schemeClr val="dk1"/>
                </a:solidFill>
                <a:latin typeface="Cambria"/>
                <a:ea typeface="Cambria"/>
                <a:cs typeface="Cambria"/>
                <a:sym typeface="Cambria"/>
              </a:rPr>
              <a:t>Gcode Post-Processing</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We developed a custom processing script to automatically modify gcode made for FDM printers to work with our SLS printer</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Modifications include:</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Adjusting laser power for print and travel movements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Adding material between layers instead of during print movements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Adjusting speed for optimal sintering</a:t>
            </a:r>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Text&#10;&#10;Description automatically generated" id="852" name="Google Shape;852;p34"/>
          <p:cNvPicPr preferRelativeResize="0"/>
          <p:nvPr/>
        </p:nvPicPr>
        <p:blipFill rotWithShape="1">
          <a:blip r:embed="rId4">
            <a:alphaModFix/>
          </a:blip>
          <a:srcRect b="0" l="0" r="0" t="0"/>
          <a:stretch/>
        </p:blipFill>
        <p:spPr>
          <a:xfrm>
            <a:off x="8863564" y="976744"/>
            <a:ext cx="2772427" cy="4904512"/>
          </a:xfrm>
          <a:prstGeom prst="rect">
            <a:avLst/>
          </a:prstGeom>
          <a:noFill/>
          <a:ln>
            <a:noFill/>
          </a:ln>
        </p:spPr>
      </p:pic>
      <p:pic>
        <p:nvPicPr>
          <p:cNvPr id="853" name="Google Shape;853;p34"/>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1"/>
                                        <p:tgtEl>
                                          <p:spTgt spid="8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35"/>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59" name="Google Shape;859;p35"/>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860" name="Google Shape;860;p35"/>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35</a:t>
            </a:r>
            <a:endParaRPr sz="1600">
              <a:solidFill>
                <a:srgbClr val="F2C413"/>
              </a:solidFill>
              <a:latin typeface="Cambria"/>
              <a:ea typeface="Cambria"/>
              <a:cs typeface="Cambria"/>
              <a:sym typeface="Cambria"/>
            </a:endParaRPr>
          </a:p>
        </p:txBody>
      </p:sp>
      <p:pic>
        <p:nvPicPr>
          <p:cNvPr descr="Logo&#10;&#10;Description automatically generated" id="861" name="Google Shape;861;p35"/>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862" name="Google Shape;862;p35"/>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863" name="Google Shape;863;p35"/>
          <p:cNvSpPr txBox="1"/>
          <p:nvPr/>
        </p:nvSpPr>
        <p:spPr>
          <a:xfrm>
            <a:off x="-1" y="3044299"/>
            <a:ext cx="12191999" cy="76940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Electrical Design</a:t>
            </a:r>
            <a:endParaRPr sz="1800">
              <a:solidFill>
                <a:schemeClr val="dk1"/>
              </a:solidFill>
              <a:latin typeface="Calibri"/>
              <a:ea typeface="Calibri"/>
              <a:cs typeface="Calibri"/>
              <a:sym typeface="Calibri"/>
            </a:endParaRPr>
          </a:p>
        </p:txBody>
      </p:sp>
      <p:pic>
        <p:nvPicPr>
          <p:cNvPr id="864" name="Google Shape;864;p35"/>
          <p:cNvPicPr preferRelativeResize="0"/>
          <p:nvPr/>
        </p:nvPicPr>
        <p:blipFill rotWithShape="1">
          <a:blip r:embed="rId4">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1"/>
                                        <p:tgtEl>
                                          <p:spTgt spid="8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36"/>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0" name="Google Shape;870;p36"/>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871" name="Google Shape;871;p36"/>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872" name="Google Shape;872;p36"/>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873" name="Google Shape;873;p36"/>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4" name="Google Shape;874;p36"/>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MCU</a:t>
            </a:r>
            <a:endParaRPr/>
          </a:p>
        </p:txBody>
      </p:sp>
      <p:pic>
        <p:nvPicPr>
          <p:cNvPr id="875" name="Google Shape;875;p36"/>
          <p:cNvPicPr preferRelativeResize="0"/>
          <p:nvPr/>
        </p:nvPicPr>
        <p:blipFill rotWithShape="1">
          <a:blip r:embed="rId4">
            <a:alphaModFix/>
          </a:blip>
          <a:srcRect b="0" l="0" r="0" t="0"/>
          <a:stretch/>
        </p:blipFill>
        <p:spPr>
          <a:xfrm>
            <a:off x="3842808" y="3427134"/>
            <a:ext cx="2482710" cy="2057546"/>
          </a:xfrm>
          <a:prstGeom prst="rect">
            <a:avLst/>
          </a:prstGeom>
          <a:noFill/>
          <a:ln>
            <a:noFill/>
          </a:ln>
        </p:spPr>
      </p:pic>
      <p:sp>
        <p:nvSpPr>
          <p:cNvPr id="876" name="Google Shape;876;p36"/>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877" name="Google Shape;877;p36"/>
          <p:cNvSpPr txBox="1"/>
          <p:nvPr/>
        </p:nvSpPr>
        <p:spPr>
          <a:xfrm>
            <a:off x="759685" y="1305340"/>
            <a:ext cx="5750241" cy="42473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mbria"/>
                <a:ea typeface="Cambria"/>
                <a:cs typeface="Cambria"/>
                <a:sym typeface="Cambria"/>
              </a:rPr>
              <a:t>Purpose: </a:t>
            </a:r>
            <a:r>
              <a:rPr lang="en-US" sz="1800">
                <a:solidFill>
                  <a:schemeClr val="dk1"/>
                </a:solidFill>
                <a:latin typeface="Cambria"/>
                <a:ea typeface="Cambria"/>
                <a:cs typeface="Cambria"/>
                <a:sym typeface="Cambria"/>
              </a:rPr>
              <a:t>ATmega2560 is used to control the following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5 Stepper Motor Drivers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USB communication to computer GUI</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Laser Driver</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mbria"/>
              <a:ea typeface="Cambria"/>
              <a:cs typeface="Cambria"/>
              <a:sym typeface="Cambria"/>
            </a:endParaRPr>
          </a:p>
          <a:p>
            <a:pPr indent="0" lvl="0" marL="0" marR="0" rtl="0" algn="l">
              <a:spcBef>
                <a:spcPts val="0"/>
              </a:spcBef>
              <a:spcAft>
                <a:spcPts val="0"/>
              </a:spcAft>
              <a:buNone/>
            </a:pPr>
            <a:r>
              <a:rPr lang="en-US" sz="1800">
                <a:solidFill>
                  <a:schemeClr val="dk1"/>
                </a:solidFill>
                <a:latin typeface="Cambria"/>
                <a:ea typeface="Cambria"/>
                <a:cs typeface="Cambria"/>
                <a:sym typeface="Cambria"/>
              </a:rPr>
              <a:t>External components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16MHz Crystal Oscillator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USB to UART Controller – CP2102</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Micro USB Type B Port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Power on LED</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Test LED</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Capacitors</a:t>
            </a:r>
            <a:endParaRPr b="1" sz="1800">
              <a:solidFill>
                <a:schemeClr val="dk1"/>
              </a:solidFill>
              <a:latin typeface="Cambria"/>
              <a:ea typeface="Cambria"/>
              <a:cs typeface="Cambria"/>
              <a:sym typeface="Cambria"/>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mbria"/>
                <a:ea typeface="Cambria"/>
                <a:cs typeface="Cambria"/>
                <a:sym typeface="Cambria"/>
              </a:rPr>
              <a:t>Resistors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Diodes</a:t>
            </a:r>
            <a:endParaRPr/>
          </a:p>
          <a:p>
            <a:pPr indent="0" lvl="0" marL="0" marR="0" rtl="0" algn="l">
              <a:spcBef>
                <a:spcPts val="0"/>
              </a:spcBef>
              <a:spcAft>
                <a:spcPts val="0"/>
              </a:spcAft>
              <a:buNone/>
            </a:pPr>
            <a:r>
              <a:t/>
            </a:r>
            <a:endParaRPr sz="1800">
              <a:solidFill>
                <a:schemeClr val="dk1"/>
              </a:solidFill>
              <a:latin typeface="Cambria"/>
              <a:ea typeface="Cambria"/>
              <a:cs typeface="Cambria"/>
              <a:sym typeface="Cambria"/>
            </a:endParaRPr>
          </a:p>
        </p:txBody>
      </p:sp>
      <p:graphicFrame>
        <p:nvGraphicFramePr>
          <p:cNvPr id="878" name="Google Shape;878;p36"/>
          <p:cNvGraphicFramePr/>
          <p:nvPr/>
        </p:nvGraphicFramePr>
        <p:xfrm>
          <a:off x="6916964" y="1528391"/>
          <a:ext cx="3000000" cy="3000000"/>
        </p:xfrm>
        <a:graphic>
          <a:graphicData uri="http://schemas.openxmlformats.org/drawingml/2006/table">
            <a:tbl>
              <a:tblPr>
                <a:noFill/>
                <a:tableStyleId>{96973AC6-D7D6-40C0-AFF9-10BF2748146D}</a:tableStyleId>
              </a:tblPr>
              <a:tblGrid>
                <a:gridCol w="1326550"/>
                <a:gridCol w="1326550"/>
                <a:gridCol w="1326550"/>
              </a:tblGrid>
              <a:tr h="406750">
                <a:tc>
                  <a:txBody>
                    <a:bodyPr/>
                    <a:lstStyle/>
                    <a:p>
                      <a:pPr indent="0" lvl="0" marL="0" marR="0" rtl="0" algn="ctr">
                        <a:spcBef>
                          <a:spcPts val="0"/>
                        </a:spcBef>
                        <a:spcAft>
                          <a:spcPts val="0"/>
                        </a:spcAft>
                        <a:buClr>
                          <a:schemeClr val="dk1"/>
                        </a:buClr>
                        <a:buSzPts val="1400"/>
                        <a:buFont typeface="Calibri"/>
                        <a:buNone/>
                      </a:pPr>
                      <a:r>
                        <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ATMEGA2560</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RP2040</a:t>
                      </a:r>
                      <a:endParaRPr sz="1400" u="none" cap="none" strike="noStrike">
                        <a:latin typeface="Cambria"/>
                        <a:ea typeface="Cambria"/>
                        <a:cs typeface="Cambria"/>
                        <a:sym typeface="Cambria"/>
                      </a:endParaRPr>
                    </a:p>
                  </a:txBody>
                  <a:tcPr marT="45725" marB="45725" marR="45725" marL="45725" anchor="ctr">
                    <a:solidFill>
                      <a:srgbClr val="B4C6E7"/>
                    </a:solidFill>
                  </a:tcPr>
                </a:tc>
              </a:tr>
              <a:tr h="406750">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ISA</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AVR (8-bit)</a:t>
                      </a:r>
                      <a:endParaRPr sz="1400" u="none" cap="none" strike="noStrike">
                        <a:latin typeface="Cambria"/>
                        <a:ea typeface="Cambria"/>
                        <a:cs typeface="Cambria"/>
                        <a:sym typeface="Cambria"/>
                      </a:endParaRPr>
                    </a:p>
                  </a:txBody>
                  <a:tcPr marT="45725" marB="45725" marR="45725" marL="45725" anchor="ct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ARM (32-bit)</a:t>
                      </a:r>
                      <a:endParaRPr sz="1400" u="none" cap="none" strike="noStrike">
                        <a:latin typeface="Cambria"/>
                        <a:ea typeface="Cambria"/>
                        <a:cs typeface="Cambria"/>
                        <a:sym typeface="Cambria"/>
                      </a:endParaRPr>
                    </a:p>
                  </a:txBody>
                  <a:tcPr marT="45725" marB="45725" marR="45725" marL="45725" anchor="ctr"/>
                </a:tc>
              </a:tr>
              <a:tr h="406750">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Clock Frequency</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16 MHz</a:t>
                      </a:r>
                      <a:endParaRPr sz="1400" u="none" cap="none" strike="noStrike">
                        <a:latin typeface="Cambria"/>
                        <a:ea typeface="Cambria"/>
                        <a:cs typeface="Cambria"/>
                        <a:sym typeface="Cambria"/>
                      </a:endParaRPr>
                    </a:p>
                  </a:txBody>
                  <a:tcPr marT="45725" marB="45725" marR="45725" marL="45725" anchor="ct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133 MHz</a:t>
                      </a:r>
                      <a:endParaRPr sz="1400" u="none" cap="none" strike="noStrike">
                        <a:latin typeface="Cambria"/>
                        <a:ea typeface="Cambria"/>
                        <a:cs typeface="Cambria"/>
                        <a:sym typeface="Cambria"/>
                      </a:endParaRPr>
                    </a:p>
                  </a:txBody>
                  <a:tcPr marT="45725" marB="45725" marR="45725" marL="45725" anchor="ctr"/>
                </a:tc>
              </a:tr>
              <a:tr h="406750">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Cores</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1</a:t>
                      </a:r>
                      <a:endParaRPr sz="1400" u="none" cap="none" strike="noStrike">
                        <a:latin typeface="Cambria"/>
                        <a:ea typeface="Cambria"/>
                        <a:cs typeface="Cambria"/>
                        <a:sym typeface="Cambria"/>
                      </a:endParaRPr>
                    </a:p>
                  </a:txBody>
                  <a:tcPr marT="45725" marB="45725" marR="45725" marL="45725" anchor="ct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2</a:t>
                      </a:r>
                      <a:endParaRPr sz="1400" u="none" cap="none" strike="noStrike">
                        <a:latin typeface="Cambria"/>
                        <a:ea typeface="Cambria"/>
                        <a:cs typeface="Cambria"/>
                        <a:sym typeface="Cambria"/>
                      </a:endParaRPr>
                    </a:p>
                  </a:txBody>
                  <a:tcPr marT="45725" marB="45725" marR="45725" marL="45725" anchor="ctr"/>
                </a:tc>
              </a:tr>
              <a:tr h="741700">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Storage</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256 KB (flash) + 4 KB (EEPROM)</a:t>
                      </a:r>
                      <a:endParaRPr sz="1400" u="none" cap="none" strike="noStrike">
                        <a:latin typeface="Cambria"/>
                        <a:ea typeface="Cambria"/>
                        <a:cs typeface="Cambria"/>
                        <a:sym typeface="Cambria"/>
                      </a:endParaRPr>
                    </a:p>
                  </a:txBody>
                  <a:tcPr marT="45725" marB="45725" marR="45725" marL="45725" anchor="ct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Up to 16 MB (external flash)</a:t>
                      </a:r>
                      <a:endParaRPr sz="1400" u="none" cap="none" strike="noStrike">
                        <a:latin typeface="Cambria"/>
                        <a:ea typeface="Cambria"/>
                        <a:cs typeface="Cambria"/>
                        <a:sym typeface="Cambria"/>
                      </a:endParaRPr>
                    </a:p>
                  </a:txBody>
                  <a:tcPr marT="45725" marB="45725" marR="45725" marL="45725" anchor="ctr"/>
                </a:tc>
              </a:tr>
              <a:tr h="291650">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Memory</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8 KB</a:t>
                      </a:r>
                      <a:endParaRPr sz="1400" u="none" cap="none" strike="noStrike">
                        <a:latin typeface="Cambria"/>
                        <a:ea typeface="Cambria"/>
                        <a:cs typeface="Cambria"/>
                        <a:sym typeface="Cambria"/>
                      </a:endParaRPr>
                    </a:p>
                  </a:txBody>
                  <a:tcPr marT="45725" marB="45725" marR="45725" marL="45725" anchor="ct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256 KB</a:t>
                      </a:r>
                      <a:endParaRPr sz="1400" u="none" cap="none" strike="noStrike">
                        <a:latin typeface="Cambria"/>
                        <a:ea typeface="Cambria"/>
                        <a:cs typeface="Cambria"/>
                        <a:sym typeface="Cambria"/>
                      </a:endParaRPr>
                    </a:p>
                  </a:txBody>
                  <a:tcPr marT="45725" marB="45725" marR="45725" marL="45725" anchor="ctr"/>
                </a:tc>
              </a:tr>
              <a:tr h="291650">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Physical IO</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86</a:t>
                      </a:r>
                      <a:endParaRPr sz="1400" u="none" cap="none" strike="noStrike">
                        <a:latin typeface="Cambria"/>
                        <a:ea typeface="Cambria"/>
                        <a:cs typeface="Cambria"/>
                        <a:sym typeface="Cambria"/>
                      </a:endParaRPr>
                    </a:p>
                  </a:txBody>
                  <a:tcPr marT="45725" marB="45725" marR="45725" marL="45725" anchor="ct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30</a:t>
                      </a:r>
                      <a:endParaRPr sz="1400" u="none" cap="none" strike="noStrike">
                        <a:latin typeface="Cambria"/>
                        <a:ea typeface="Cambria"/>
                        <a:cs typeface="Cambria"/>
                        <a:sym typeface="Cambria"/>
                      </a:endParaRPr>
                    </a:p>
                  </a:txBody>
                  <a:tcPr marT="45725" marB="45725" marR="45725" marL="45725" anchor="ctr"/>
                </a:tc>
              </a:tr>
              <a:tr h="291650">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Price</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$12.74</a:t>
                      </a:r>
                      <a:endParaRPr sz="1400" u="none" cap="none" strike="noStrike">
                        <a:latin typeface="Cambria"/>
                        <a:ea typeface="Cambria"/>
                        <a:cs typeface="Cambria"/>
                        <a:sym typeface="Cambria"/>
                      </a:endParaRPr>
                    </a:p>
                  </a:txBody>
                  <a:tcPr marT="45725" marB="45725" marR="45725" marL="45725" anchor="ct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$1.00</a:t>
                      </a:r>
                      <a:endParaRPr sz="1400" u="none" cap="none" strike="noStrike">
                        <a:latin typeface="Cambria"/>
                        <a:ea typeface="Cambria"/>
                        <a:cs typeface="Cambria"/>
                        <a:sym typeface="Cambria"/>
                      </a:endParaRPr>
                    </a:p>
                  </a:txBody>
                  <a:tcPr marT="45725" marB="45725" marR="45725" marL="45725" anchor="ctr"/>
                </a:tc>
              </a:tr>
              <a:tr h="406750">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Availability</a:t>
                      </a:r>
                      <a:endParaRPr sz="1400" u="none" cap="none" strike="noStrike">
                        <a:latin typeface="Cambria"/>
                        <a:ea typeface="Cambria"/>
                        <a:cs typeface="Cambria"/>
                        <a:sym typeface="Cambria"/>
                      </a:endParaRPr>
                    </a:p>
                  </a:txBody>
                  <a:tcPr marT="45725" marB="45725" marR="45725" marL="45725" anchor="ctr">
                    <a:solidFill>
                      <a:srgbClr val="B4C6E7"/>
                    </a:solidFill>
                  </a:tcP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09-Feb-2023*</a:t>
                      </a:r>
                      <a:endParaRPr sz="1400" u="none" cap="none" strike="noStrike">
                        <a:latin typeface="Cambria"/>
                        <a:ea typeface="Cambria"/>
                        <a:cs typeface="Cambria"/>
                        <a:sym typeface="Cambria"/>
                      </a:endParaRPr>
                    </a:p>
                  </a:txBody>
                  <a:tcPr marT="45725" marB="45725" marR="45725" marL="45725" anchor="ctr"/>
                </a:tc>
                <a:tc>
                  <a:txBody>
                    <a:bodyPr/>
                    <a:lstStyle/>
                    <a:p>
                      <a:pPr indent="0" lvl="0" marL="0" marR="0" rtl="0" algn="ctr">
                        <a:spcBef>
                          <a:spcPts val="0"/>
                        </a:spcBef>
                        <a:spcAft>
                          <a:spcPts val="0"/>
                        </a:spcAft>
                        <a:buClr>
                          <a:schemeClr val="dk1"/>
                        </a:buClr>
                        <a:buSzPts val="1400"/>
                        <a:buFont typeface="Cambria"/>
                        <a:buNone/>
                      </a:pPr>
                      <a:r>
                        <a:rPr lang="en-US" sz="1400" u="none" cap="none" strike="noStrike">
                          <a:latin typeface="Cambria"/>
                          <a:ea typeface="Cambria"/>
                          <a:cs typeface="Cambria"/>
                          <a:sym typeface="Cambria"/>
                        </a:rPr>
                        <a:t>Immediate</a:t>
                      </a:r>
                      <a:endParaRPr sz="1400" u="none" cap="none" strike="noStrike">
                        <a:latin typeface="Cambria"/>
                        <a:ea typeface="Cambria"/>
                        <a:cs typeface="Cambria"/>
                        <a:sym typeface="Cambria"/>
                      </a:endParaRPr>
                    </a:p>
                  </a:txBody>
                  <a:tcPr marT="45725" marB="45725" marR="45725" marL="45725" anchor="ctr"/>
                </a:tc>
              </a:tr>
            </a:tbl>
          </a:graphicData>
        </a:graphic>
      </p:graphicFrame>
      <p:pic>
        <p:nvPicPr>
          <p:cNvPr id="879" name="Google Shape;879;p36"/>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1"/>
                                        <p:tgtEl>
                                          <p:spTgt spid="8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37"/>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5" name="Google Shape;885;p37"/>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886" name="Google Shape;886;p37"/>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887" name="Google Shape;887;p37"/>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888" name="Google Shape;888;p37"/>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9" name="Google Shape;889;p37"/>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MCU Schematic</a:t>
            </a:r>
            <a:endParaRPr/>
          </a:p>
        </p:txBody>
      </p:sp>
      <p:sp>
        <p:nvSpPr>
          <p:cNvPr id="890" name="Google Shape;890;p37"/>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891" name="Google Shape;891;p37"/>
          <p:cNvPicPr preferRelativeResize="0"/>
          <p:nvPr/>
        </p:nvPicPr>
        <p:blipFill rotWithShape="1">
          <a:blip r:embed="rId4">
            <a:alphaModFix/>
          </a:blip>
          <a:srcRect b="0" l="0" r="0" t="0"/>
          <a:stretch/>
        </p:blipFill>
        <p:spPr>
          <a:xfrm>
            <a:off x="340251" y="1025073"/>
            <a:ext cx="11511494" cy="5326045"/>
          </a:xfrm>
          <a:prstGeom prst="rect">
            <a:avLst/>
          </a:prstGeom>
          <a:noFill/>
          <a:ln>
            <a:noFill/>
          </a:ln>
        </p:spPr>
      </p:pic>
      <p:pic>
        <p:nvPicPr>
          <p:cNvPr id="892" name="Google Shape;892;p37"/>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1"/>
                                        <p:tgtEl>
                                          <p:spTgt spid="8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38"/>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9" name="Google Shape;899;p38"/>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900" name="Google Shape;900;p38"/>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901" name="Google Shape;901;p38"/>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902" name="Google Shape;902;p38"/>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3" name="Google Shape;903;p38"/>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MCU PCB</a:t>
            </a:r>
            <a:endParaRPr/>
          </a:p>
        </p:txBody>
      </p:sp>
      <p:sp>
        <p:nvSpPr>
          <p:cNvPr id="904" name="Google Shape;904;p38"/>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905" name="Google Shape;905;p38"/>
          <p:cNvPicPr preferRelativeResize="0"/>
          <p:nvPr/>
        </p:nvPicPr>
        <p:blipFill rotWithShape="1">
          <a:blip r:embed="rId4">
            <a:alphaModFix/>
          </a:blip>
          <a:srcRect b="0" l="0" r="0" t="0"/>
          <a:stretch/>
        </p:blipFill>
        <p:spPr>
          <a:xfrm>
            <a:off x="6691059" y="1967945"/>
            <a:ext cx="3789905" cy="3514988"/>
          </a:xfrm>
          <a:prstGeom prst="rect">
            <a:avLst/>
          </a:prstGeom>
          <a:noFill/>
          <a:ln>
            <a:noFill/>
          </a:ln>
        </p:spPr>
      </p:pic>
      <p:pic>
        <p:nvPicPr>
          <p:cNvPr id="906" name="Google Shape;906;p38"/>
          <p:cNvPicPr preferRelativeResize="0"/>
          <p:nvPr/>
        </p:nvPicPr>
        <p:blipFill rotWithShape="1">
          <a:blip r:embed="rId5">
            <a:alphaModFix/>
          </a:blip>
          <a:srcRect b="0" l="0" r="0" t="0"/>
          <a:stretch/>
        </p:blipFill>
        <p:spPr>
          <a:xfrm>
            <a:off x="985821" y="2009086"/>
            <a:ext cx="5110177" cy="3321090"/>
          </a:xfrm>
          <a:prstGeom prst="rect">
            <a:avLst/>
          </a:prstGeom>
          <a:noFill/>
          <a:ln>
            <a:noFill/>
          </a:ln>
        </p:spPr>
      </p:pic>
      <p:pic>
        <p:nvPicPr>
          <p:cNvPr id="907" name="Google Shape;907;p38"/>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1"/>
                                        <p:tgtEl>
                                          <p:spTgt spid="9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39"/>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3" name="Google Shape;913;p39"/>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914" name="Google Shape;914;p39"/>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915" name="Google Shape;915;p39"/>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916" name="Google Shape;916;p39"/>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7" name="Google Shape;917;p39"/>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Power Supply Module</a:t>
            </a:r>
            <a:endParaRPr sz="3600">
              <a:solidFill>
                <a:schemeClr val="dk1"/>
              </a:solidFill>
              <a:highlight>
                <a:srgbClr val="FFFF00"/>
              </a:highlight>
              <a:latin typeface="Cambria"/>
              <a:ea typeface="Cambria"/>
              <a:cs typeface="Cambria"/>
              <a:sym typeface="Cambria"/>
            </a:endParaRPr>
          </a:p>
        </p:txBody>
      </p:sp>
      <p:sp>
        <p:nvSpPr>
          <p:cNvPr id="918" name="Google Shape;918;p39"/>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919" name="Google Shape;919;p39"/>
          <p:cNvSpPr txBox="1"/>
          <p:nvPr/>
        </p:nvSpPr>
        <p:spPr>
          <a:xfrm>
            <a:off x="750771" y="1363632"/>
            <a:ext cx="8130746" cy="3009670"/>
          </a:xfrm>
          <a:prstGeom prst="rect">
            <a:avLst/>
          </a:prstGeom>
          <a:blipFill rotWithShape="1">
            <a:blip r:embed="rId4">
              <a:alphaModFix/>
            </a:blip>
            <a:stretch>
              <a:fillRect b="-2230" l="-749" r="0" t="-121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pic>
        <p:nvPicPr>
          <p:cNvPr descr="A picture containing text, electronics&#10;&#10;Description automatically generated" id="920" name="Google Shape;920;p39"/>
          <p:cNvPicPr preferRelativeResize="0"/>
          <p:nvPr/>
        </p:nvPicPr>
        <p:blipFill rotWithShape="1">
          <a:blip r:embed="rId5">
            <a:alphaModFix/>
          </a:blip>
          <a:srcRect b="14354" l="25499" r="38786" t="0"/>
          <a:stretch/>
        </p:blipFill>
        <p:spPr>
          <a:xfrm>
            <a:off x="6754756" y="1348630"/>
            <a:ext cx="4065644" cy="4387350"/>
          </a:xfrm>
          <a:prstGeom prst="rect">
            <a:avLst/>
          </a:prstGeom>
          <a:noFill/>
          <a:ln cap="flat" cmpd="sng" w="9525">
            <a:solidFill>
              <a:schemeClr val="dk1"/>
            </a:solidFill>
            <a:prstDash val="solid"/>
            <a:round/>
            <a:headEnd len="sm" w="sm" type="none"/>
            <a:tailEnd len="sm" w="sm" type="none"/>
          </a:ln>
        </p:spPr>
      </p:pic>
      <p:sp>
        <p:nvSpPr>
          <p:cNvPr id="921" name="Google Shape;921;p39"/>
          <p:cNvSpPr txBox="1"/>
          <p:nvPr/>
        </p:nvSpPr>
        <p:spPr>
          <a:xfrm>
            <a:off x="7728363" y="5764372"/>
            <a:ext cx="230630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60 Hz Transformer</a:t>
            </a:r>
            <a:endParaRPr/>
          </a:p>
        </p:txBody>
      </p:sp>
      <p:pic>
        <p:nvPicPr>
          <p:cNvPr id="922" name="Google Shape;922;p39"/>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1"/>
                                        <p:tgtEl>
                                          <p:spTgt spid="9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4"/>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35" name="Google Shape;135;p4"/>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36" name="Google Shape;136;p4"/>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37" name="Google Shape;137;p4"/>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4"/>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Goals and Objectives</a:t>
            </a:r>
            <a:endParaRPr/>
          </a:p>
        </p:txBody>
      </p:sp>
      <p:sp>
        <p:nvSpPr>
          <p:cNvPr id="139" name="Google Shape;139;p4"/>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40" name="Google Shape;140;p4"/>
          <p:cNvSpPr txBox="1"/>
          <p:nvPr/>
        </p:nvSpPr>
        <p:spPr>
          <a:xfrm>
            <a:off x="750771" y="1155728"/>
            <a:ext cx="6356611" cy="532453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Create a powder delivery system with smooth, reproducible movements </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Create an X-Y scanning system with high accuracy, speed, and low mechanical jitter</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Create a laser module and driver with stable power output</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Develop a material composition with consistent sintering characteristics </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Create a power supply system for all motors and powered subsystems</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Implement firmware to control the X-Y scanning system, laser output, powder delivery, and safety functions</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Create a safe enclosure</a:t>
            </a:r>
            <a:endParaRPr/>
          </a:p>
        </p:txBody>
      </p:sp>
      <p:sp>
        <p:nvSpPr>
          <p:cNvPr id="141" name="Google Shape;141;p4"/>
          <p:cNvSpPr/>
          <p:nvPr/>
        </p:nvSpPr>
        <p:spPr>
          <a:xfrm>
            <a:off x="9801799" y="1236046"/>
            <a:ext cx="1338714" cy="775608"/>
          </a:xfrm>
          <a:prstGeom prst="roundRect">
            <a:avLst>
              <a:gd fmla="val 16667" name="adj"/>
            </a:avLst>
          </a:prstGeom>
          <a:solidFill>
            <a:srgbClr val="2F549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Mechanical Assembly</a:t>
            </a:r>
            <a:endParaRPr/>
          </a:p>
        </p:txBody>
      </p:sp>
      <p:sp>
        <p:nvSpPr>
          <p:cNvPr id="142" name="Google Shape;142;p4"/>
          <p:cNvSpPr/>
          <p:nvPr/>
        </p:nvSpPr>
        <p:spPr>
          <a:xfrm>
            <a:off x="8122561" y="1236046"/>
            <a:ext cx="1338714" cy="775608"/>
          </a:xfrm>
          <a:prstGeom prst="roundRect">
            <a:avLst>
              <a:gd fmla="val 16667" name="adj"/>
            </a:avLst>
          </a:prstGeom>
          <a:solidFill>
            <a:srgbClr val="2F549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Electronics</a:t>
            </a:r>
            <a:endParaRPr/>
          </a:p>
        </p:txBody>
      </p:sp>
      <p:sp>
        <p:nvSpPr>
          <p:cNvPr id="143" name="Google Shape;143;p4"/>
          <p:cNvSpPr/>
          <p:nvPr/>
        </p:nvSpPr>
        <p:spPr>
          <a:xfrm>
            <a:off x="10471156" y="2293228"/>
            <a:ext cx="1338714" cy="775608"/>
          </a:xfrm>
          <a:prstGeom prst="roundRect">
            <a:avLst>
              <a:gd fmla="val 16667" name="adj"/>
            </a:avLst>
          </a:prstGeom>
          <a:solidFill>
            <a:srgbClr val="2F549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Laser and Material</a:t>
            </a:r>
            <a:endParaRPr/>
          </a:p>
        </p:txBody>
      </p:sp>
      <p:sp>
        <p:nvSpPr>
          <p:cNvPr id="144" name="Google Shape;144;p4"/>
          <p:cNvSpPr/>
          <p:nvPr/>
        </p:nvSpPr>
        <p:spPr>
          <a:xfrm>
            <a:off x="7453204" y="2293228"/>
            <a:ext cx="1338714" cy="775608"/>
          </a:xfrm>
          <a:prstGeom prst="roundRect">
            <a:avLst>
              <a:gd fmla="val 16667" name="adj"/>
            </a:avLst>
          </a:prstGeom>
          <a:solidFill>
            <a:srgbClr val="2F549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Software</a:t>
            </a:r>
            <a:endParaRPr/>
          </a:p>
        </p:txBody>
      </p:sp>
      <p:sp>
        <p:nvSpPr>
          <p:cNvPr id="145" name="Google Shape;145;p4"/>
          <p:cNvSpPr/>
          <p:nvPr/>
        </p:nvSpPr>
        <p:spPr>
          <a:xfrm>
            <a:off x="8576515" y="4518808"/>
            <a:ext cx="2135027" cy="1752562"/>
          </a:xfrm>
          <a:prstGeom prst="star5">
            <a:avLst>
              <a:gd fmla="val 25467" name="adj"/>
              <a:gd fmla="val 105146" name="hf"/>
              <a:gd fmla="val 110557" name="vf"/>
            </a:avLst>
          </a:prstGeom>
          <a:solidFill>
            <a:srgbClr val="FFFF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SLS</a:t>
            </a:r>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Printer</a:t>
            </a:r>
            <a:endParaRPr sz="1800">
              <a:solidFill>
                <a:schemeClr val="dk1"/>
              </a:solidFill>
              <a:latin typeface="Calibri"/>
              <a:ea typeface="Calibri"/>
              <a:cs typeface="Calibri"/>
              <a:sym typeface="Calibri"/>
            </a:endParaRPr>
          </a:p>
        </p:txBody>
      </p:sp>
      <p:sp>
        <p:nvSpPr>
          <p:cNvPr id="146" name="Google Shape;146;p4"/>
          <p:cNvSpPr/>
          <p:nvPr/>
        </p:nvSpPr>
        <p:spPr>
          <a:xfrm>
            <a:off x="9269178" y="2293228"/>
            <a:ext cx="724717" cy="1944006"/>
          </a:xfrm>
          <a:prstGeom prst="downArrow">
            <a:avLst>
              <a:gd fmla="val 34873" name="adj1"/>
              <a:gd fmla="val 35093" name="adj2"/>
            </a:avLst>
          </a:prstGeom>
          <a:solidFill>
            <a:srgbClr val="D8D8D8"/>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7" name="Google Shape;147;p4"/>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40"/>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8" name="Google Shape;928;p40"/>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929" name="Google Shape;929;p40"/>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930" name="Google Shape;930;p40"/>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931" name="Google Shape;931;p40"/>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32" name="Google Shape;932;p40"/>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Power Supply Module</a:t>
            </a:r>
            <a:endParaRPr sz="3600">
              <a:solidFill>
                <a:schemeClr val="dk1"/>
              </a:solidFill>
              <a:highlight>
                <a:srgbClr val="FFFF00"/>
              </a:highlight>
              <a:latin typeface="Cambria"/>
              <a:ea typeface="Cambria"/>
              <a:cs typeface="Cambria"/>
              <a:sym typeface="Cambria"/>
            </a:endParaRPr>
          </a:p>
        </p:txBody>
      </p:sp>
      <p:sp>
        <p:nvSpPr>
          <p:cNvPr id="933" name="Google Shape;933;p40"/>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934" name="Google Shape;934;p40"/>
          <p:cNvSpPr txBox="1"/>
          <p:nvPr/>
        </p:nvSpPr>
        <p:spPr>
          <a:xfrm>
            <a:off x="750771" y="1469135"/>
            <a:ext cx="6950278" cy="2588081"/>
          </a:xfrm>
          <a:prstGeom prst="rect">
            <a:avLst/>
          </a:prstGeom>
          <a:blipFill rotWithShape="1">
            <a:blip r:embed="rId4">
              <a:alphaModFix/>
            </a:blip>
            <a:stretch>
              <a:fillRect b="0" l="-876" r="0" t="-117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pic>
        <p:nvPicPr>
          <p:cNvPr descr="LM2576T-ADJ/NOPB | Buy TI parts | TI.com" id="935" name="Google Shape;935;p40"/>
          <p:cNvPicPr preferRelativeResize="0"/>
          <p:nvPr/>
        </p:nvPicPr>
        <p:blipFill rotWithShape="1">
          <a:blip r:embed="rId5">
            <a:alphaModFix/>
          </a:blip>
          <a:srcRect b="0" l="0" r="0" t="0"/>
          <a:stretch/>
        </p:blipFill>
        <p:spPr>
          <a:xfrm>
            <a:off x="1232807" y="4281913"/>
            <a:ext cx="2857500" cy="1600200"/>
          </a:xfrm>
          <a:prstGeom prst="rect">
            <a:avLst/>
          </a:prstGeom>
          <a:noFill/>
          <a:ln>
            <a:noFill/>
          </a:ln>
        </p:spPr>
      </p:pic>
      <p:pic>
        <p:nvPicPr>
          <p:cNvPr descr="Chart, line chart&#10;&#10;Description automatically generated" id="936" name="Google Shape;936;p40"/>
          <p:cNvPicPr preferRelativeResize="0"/>
          <p:nvPr/>
        </p:nvPicPr>
        <p:blipFill rotWithShape="1">
          <a:blip r:embed="rId6">
            <a:alphaModFix/>
          </a:blip>
          <a:srcRect b="0" l="0" r="0" t="0"/>
          <a:stretch/>
        </p:blipFill>
        <p:spPr>
          <a:xfrm>
            <a:off x="6473765" y="1855622"/>
            <a:ext cx="5078473" cy="3657600"/>
          </a:xfrm>
          <a:prstGeom prst="rect">
            <a:avLst/>
          </a:prstGeom>
          <a:noFill/>
          <a:ln>
            <a:noFill/>
          </a:ln>
        </p:spPr>
      </p:pic>
      <p:pic>
        <p:nvPicPr>
          <p:cNvPr id="937" name="Google Shape;937;p40"/>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1"/>
                                        <p:tgtEl>
                                          <p:spTgt spid="9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41"/>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43" name="Google Shape;943;p41"/>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944" name="Google Shape;944;p41"/>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945" name="Google Shape;945;p41"/>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946" name="Google Shape;946;p41"/>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47" name="Google Shape;947;p41"/>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Power Supply Module</a:t>
            </a:r>
            <a:endParaRPr sz="3600">
              <a:solidFill>
                <a:schemeClr val="dk1"/>
              </a:solidFill>
              <a:highlight>
                <a:srgbClr val="FFFF00"/>
              </a:highlight>
              <a:latin typeface="Cambria"/>
              <a:ea typeface="Cambria"/>
              <a:cs typeface="Cambria"/>
              <a:sym typeface="Cambria"/>
            </a:endParaRPr>
          </a:p>
        </p:txBody>
      </p:sp>
      <p:sp>
        <p:nvSpPr>
          <p:cNvPr id="948" name="Google Shape;948;p41"/>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949" name="Google Shape;949;p41"/>
          <p:cNvSpPr txBox="1"/>
          <p:nvPr/>
        </p:nvSpPr>
        <p:spPr>
          <a:xfrm>
            <a:off x="750771" y="1542819"/>
            <a:ext cx="6950278" cy="2588081"/>
          </a:xfrm>
          <a:prstGeom prst="rect">
            <a:avLst/>
          </a:prstGeom>
          <a:blipFill rotWithShape="1">
            <a:blip r:embed="rId4">
              <a:alphaModFix/>
            </a:blip>
            <a:stretch>
              <a:fillRect b="0" l="-876" r="0" t="-117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pic>
        <p:nvPicPr>
          <p:cNvPr descr="LM2576SX-5.0/NOPB Texas Instruments | Integrated Circuits (ICs) | DigiKey  Marketplace" id="950" name="Google Shape;950;p41"/>
          <p:cNvPicPr preferRelativeResize="0"/>
          <p:nvPr/>
        </p:nvPicPr>
        <p:blipFill rotWithShape="1">
          <a:blip r:embed="rId5">
            <a:alphaModFix/>
          </a:blip>
          <a:srcRect b="0" l="0" r="0" t="0"/>
          <a:stretch/>
        </p:blipFill>
        <p:spPr>
          <a:xfrm>
            <a:off x="945094" y="3182047"/>
            <a:ext cx="2143125" cy="2143125"/>
          </a:xfrm>
          <a:prstGeom prst="rect">
            <a:avLst/>
          </a:prstGeom>
          <a:noFill/>
          <a:ln>
            <a:noFill/>
          </a:ln>
        </p:spPr>
      </p:pic>
      <p:pic>
        <p:nvPicPr>
          <p:cNvPr descr="Chart, line chart&#10;&#10;Description automatically generated" id="951" name="Google Shape;951;p41"/>
          <p:cNvPicPr preferRelativeResize="0"/>
          <p:nvPr/>
        </p:nvPicPr>
        <p:blipFill rotWithShape="1">
          <a:blip r:embed="rId6">
            <a:alphaModFix/>
          </a:blip>
          <a:srcRect b="0" l="0" r="0" t="0"/>
          <a:stretch/>
        </p:blipFill>
        <p:spPr>
          <a:xfrm>
            <a:off x="6349290" y="1846824"/>
            <a:ext cx="4897616" cy="3657600"/>
          </a:xfrm>
          <a:prstGeom prst="rect">
            <a:avLst/>
          </a:prstGeom>
          <a:noFill/>
          <a:ln>
            <a:noFill/>
          </a:ln>
        </p:spPr>
      </p:pic>
      <p:pic>
        <p:nvPicPr>
          <p:cNvPr id="952" name="Google Shape;952;p41"/>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1"/>
                                        <p:tgtEl>
                                          <p:spTgt spid="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42"/>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58" name="Google Shape;958;p42"/>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959" name="Google Shape;959;p42"/>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960" name="Google Shape;960;p42"/>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961" name="Google Shape;961;p42"/>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62" name="Google Shape;962;p42"/>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Power Supply Module</a:t>
            </a:r>
            <a:endParaRPr sz="3600">
              <a:solidFill>
                <a:schemeClr val="dk1"/>
              </a:solidFill>
              <a:highlight>
                <a:srgbClr val="FFFF00"/>
              </a:highlight>
              <a:latin typeface="Cambria"/>
              <a:ea typeface="Cambria"/>
              <a:cs typeface="Cambria"/>
              <a:sym typeface="Cambria"/>
            </a:endParaRPr>
          </a:p>
        </p:txBody>
      </p:sp>
      <p:sp>
        <p:nvSpPr>
          <p:cNvPr id="963" name="Google Shape;963;p42"/>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964" name="Google Shape;964;p42"/>
          <p:cNvSpPr txBox="1"/>
          <p:nvPr/>
        </p:nvSpPr>
        <p:spPr>
          <a:xfrm>
            <a:off x="375386" y="1454954"/>
            <a:ext cx="6950278" cy="3136564"/>
          </a:xfrm>
          <a:prstGeom prst="rect">
            <a:avLst/>
          </a:prstGeom>
          <a:blipFill rotWithShape="1">
            <a:blip r:embed="rId4">
              <a:alphaModFix/>
            </a:blip>
            <a:stretch>
              <a:fillRect b="0" l="-964" r="0" t="-116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pic>
        <p:nvPicPr>
          <p:cNvPr descr="LM22679TJ-ADJ/NOPB | Buy TI parts | TI.com" id="965" name="Google Shape;965;p42"/>
          <p:cNvPicPr preferRelativeResize="0"/>
          <p:nvPr/>
        </p:nvPicPr>
        <p:blipFill rotWithShape="1">
          <a:blip r:embed="rId5">
            <a:alphaModFix/>
          </a:blip>
          <a:srcRect b="0" l="0" r="0" t="0"/>
          <a:stretch/>
        </p:blipFill>
        <p:spPr>
          <a:xfrm>
            <a:off x="1232807" y="4492323"/>
            <a:ext cx="2857500" cy="1600200"/>
          </a:xfrm>
          <a:prstGeom prst="rect">
            <a:avLst/>
          </a:prstGeom>
          <a:noFill/>
          <a:ln>
            <a:noFill/>
          </a:ln>
        </p:spPr>
      </p:pic>
      <p:pic>
        <p:nvPicPr>
          <p:cNvPr descr="Chart, line chart&#10;&#10;Description automatically generated" id="966" name="Google Shape;966;p42"/>
          <p:cNvPicPr preferRelativeResize="0"/>
          <p:nvPr/>
        </p:nvPicPr>
        <p:blipFill rotWithShape="1">
          <a:blip r:embed="rId6">
            <a:alphaModFix/>
          </a:blip>
          <a:srcRect b="0" l="0" r="0" t="0"/>
          <a:stretch/>
        </p:blipFill>
        <p:spPr>
          <a:xfrm>
            <a:off x="6660128" y="1663765"/>
            <a:ext cx="4909351" cy="3657600"/>
          </a:xfrm>
          <a:prstGeom prst="rect">
            <a:avLst/>
          </a:prstGeom>
          <a:noFill/>
          <a:ln>
            <a:noFill/>
          </a:ln>
        </p:spPr>
      </p:pic>
      <p:pic>
        <p:nvPicPr>
          <p:cNvPr id="967" name="Google Shape;967;p42"/>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1"/>
                                        <p:tgtEl>
                                          <p:spTgt spid="9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43"/>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73" name="Google Shape;973;p43"/>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974" name="Google Shape;974;p43"/>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975" name="Google Shape;975;p43"/>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976" name="Google Shape;976;p43"/>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77" name="Google Shape;977;p43"/>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Power Supply Module Schematic</a:t>
            </a:r>
            <a:endParaRPr/>
          </a:p>
        </p:txBody>
      </p:sp>
      <p:sp>
        <p:nvSpPr>
          <p:cNvPr id="978" name="Google Shape;978;p43"/>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979" name="Google Shape;979;p43"/>
          <p:cNvPicPr preferRelativeResize="0"/>
          <p:nvPr/>
        </p:nvPicPr>
        <p:blipFill rotWithShape="1">
          <a:blip r:embed="rId4">
            <a:alphaModFix/>
          </a:blip>
          <a:srcRect b="0" l="0" r="0" t="0"/>
          <a:stretch/>
        </p:blipFill>
        <p:spPr>
          <a:xfrm>
            <a:off x="2192481" y="1269520"/>
            <a:ext cx="8962301" cy="5068638"/>
          </a:xfrm>
          <a:prstGeom prst="rect">
            <a:avLst/>
          </a:prstGeom>
          <a:noFill/>
          <a:ln>
            <a:noFill/>
          </a:ln>
        </p:spPr>
      </p:pic>
      <p:sp>
        <p:nvSpPr>
          <p:cNvPr id="980" name="Google Shape;980;p43"/>
          <p:cNvSpPr/>
          <p:nvPr/>
        </p:nvSpPr>
        <p:spPr>
          <a:xfrm>
            <a:off x="2057400" y="1355271"/>
            <a:ext cx="5347607" cy="4994871"/>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81" name="Google Shape;981;p43"/>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1"/>
                                        <p:tgtEl>
                                          <p:spTgt spid="9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44"/>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87" name="Google Shape;987;p44"/>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988" name="Google Shape;988;p44"/>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989" name="Google Shape;989;p44"/>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990" name="Google Shape;990;p44"/>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91" name="Google Shape;991;p44"/>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Power Supply Module Schematic</a:t>
            </a:r>
            <a:endParaRPr/>
          </a:p>
        </p:txBody>
      </p:sp>
      <p:sp>
        <p:nvSpPr>
          <p:cNvPr id="992" name="Google Shape;992;p44"/>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993" name="Google Shape;993;p44"/>
          <p:cNvPicPr preferRelativeResize="0"/>
          <p:nvPr/>
        </p:nvPicPr>
        <p:blipFill rotWithShape="1">
          <a:blip r:embed="rId4">
            <a:alphaModFix/>
          </a:blip>
          <a:srcRect b="0" l="0" r="0" t="0"/>
          <a:stretch/>
        </p:blipFill>
        <p:spPr>
          <a:xfrm>
            <a:off x="2192481" y="1269520"/>
            <a:ext cx="8962301" cy="5068638"/>
          </a:xfrm>
          <a:prstGeom prst="rect">
            <a:avLst/>
          </a:prstGeom>
          <a:noFill/>
          <a:ln>
            <a:noFill/>
          </a:ln>
        </p:spPr>
      </p:pic>
      <p:sp>
        <p:nvSpPr>
          <p:cNvPr id="994" name="Google Shape;994;p44"/>
          <p:cNvSpPr/>
          <p:nvPr/>
        </p:nvSpPr>
        <p:spPr>
          <a:xfrm>
            <a:off x="7413171" y="1257539"/>
            <a:ext cx="3774268" cy="2171462"/>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95" name="Google Shape;995;p44"/>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1"/>
                                        <p:tgtEl>
                                          <p:spTgt spid="9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45"/>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01" name="Google Shape;1001;p45"/>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002" name="Google Shape;1002;p45"/>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003" name="Google Shape;1003;p45"/>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004" name="Google Shape;1004;p45"/>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05" name="Google Shape;1005;p45"/>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Power Supply Module Schematic</a:t>
            </a:r>
            <a:endParaRPr/>
          </a:p>
        </p:txBody>
      </p:sp>
      <p:sp>
        <p:nvSpPr>
          <p:cNvPr id="1006" name="Google Shape;1006;p45"/>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007" name="Google Shape;1007;p45"/>
          <p:cNvPicPr preferRelativeResize="0"/>
          <p:nvPr/>
        </p:nvPicPr>
        <p:blipFill rotWithShape="1">
          <a:blip r:embed="rId4">
            <a:alphaModFix/>
          </a:blip>
          <a:srcRect b="0" l="0" r="0" t="0"/>
          <a:stretch/>
        </p:blipFill>
        <p:spPr>
          <a:xfrm>
            <a:off x="2192481" y="1269520"/>
            <a:ext cx="8962301" cy="5068638"/>
          </a:xfrm>
          <a:prstGeom prst="rect">
            <a:avLst/>
          </a:prstGeom>
          <a:noFill/>
          <a:ln>
            <a:noFill/>
          </a:ln>
        </p:spPr>
      </p:pic>
      <p:sp>
        <p:nvSpPr>
          <p:cNvPr id="1008" name="Google Shape;1008;p45"/>
          <p:cNvSpPr/>
          <p:nvPr/>
        </p:nvSpPr>
        <p:spPr>
          <a:xfrm>
            <a:off x="7915504" y="3417018"/>
            <a:ext cx="3179760" cy="1538703"/>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09" name="Google Shape;1009;p45"/>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9"/>
                                        </p:tgtEl>
                                        <p:attrNameLst>
                                          <p:attrName>style.visibility</p:attrName>
                                        </p:attrNameLst>
                                      </p:cBhvr>
                                      <p:to>
                                        <p:strVal val="visible"/>
                                      </p:to>
                                    </p:set>
                                    <p:animEffect filter="fade" transition="in">
                                      <p:cBhvr>
                                        <p:cTn dur="1"/>
                                        <p:tgtEl>
                                          <p:spTgt spid="10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46"/>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15" name="Google Shape;1015;p46"/>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016" name="Google Shape;1016;p46"/>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017" name="Google Shape;1017;p46"/>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018" name="Google Shape;1018;p46"/>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19" name="Google Shape;1019;p46"/>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Power Supply Module Schematic</a:t>
            </a:r>
            <a:endParaRPr/>
          </a:p>
        </p:txBody>
      </p:sp>
      <p:sp>
        <p:nvSpPr>
          <p:cNvPr id="1020" name="Google Shape;1020;p46"/>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021" name="Google Shape;1021;p46"/>
          <p:cNvPicPr preferRelativeResize="0"/>
          <p:nvPr/>
        </p:nvPicPr>
        <p:blipFill rotWithShape="1">
          <a:blip r:embed="rId4">
            <a:alphaModFix/>
          </a:blip>
          <a:srcRect b="0" l="0" r="0" t="0"/>
          <a:stretch/>
        </p:blipFill>
        <p:spPr>
          <a:xfrm>
            <a:off x="2192481" y="1269520"/>
            <a:ext cx="8962301" cy="5068638"/>
          </a:xfrm>
          <a:prstGeom prst="rect">
            <a:avLst/>
          </a:prstGeom>
          <a:noFill/>
          <a:ln>
            <a:noFill/>
          </a:ln>
        </p:spPr>
      </p:pic>
      <p:sp>
        <p:nvSpPr>
          <p:cNvPr id="1022" name="Google Shape;1022;p46"/>
          <p:cNvSpPr/>
          <p:nvPr/>
        </p:nvSpPr>
        <p:spPr>
          <a:xfrm>
            <a:off x="8282897" y="4980743"/>
            <a:ext cx="2298017" cy="1199622"/>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23" name="Google Shape;1023;p46"/>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3"/>
                                        </p:tgtEl>
                                        <p:attrNameLst>
                                          <p:attrName>style.visibility</p:attrName>
                                        </p:attrNameLst>
                                      </p:cBhvr>
                                      <p:to>
                                        <p:strVal val="visible"/>
                                      </p:to>
                                    </p:set>
                                    <p:animEffect filter="fade" transition="in">
                                      <p:cBhvr>
                                        <p:cTn dur="1"/>
                                        <p:tgtEl>
                                          <p:spTgt spid="10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47"/>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29" name="Google Shape;1029;p47"/>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030" name="Google Shape;1030;p47"/>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031" name="Google Shape;1031;p47"/>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032" name="Google Shape;1032;p47"/>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33" name="Google Shape;1033;p47"/>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Power Supply Module PCB</a:t>
            </a:r>
            <a:endParaRPr/>
          </a:p>
        </p:txBody>
      </p:sp>
      <p:sp>
        <p:nvSpPr>
          <p:cNvPr id="1034" name="Google Shape;1034;p47"/>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035" name="Google Shape;1035;p47"/>
          <p:cNvPicPr preferRelativeResize="0"/>
          <p:nvPr/>
        </p:nvPicPr>
        <p:blipFill rotWithShape="1">
          <a:blip r:embed="rId4">
            <a:alphaModFix/>
          </a:blip>
          <a:srcRect b="0" l="0" r="0" t="0"/>
          <a:stretch/>
        </p:blipFill>
        <p:spPr>
          <a:xfrm rot="10800000">
            <a:off x="6471296" y="1230562"/>
            <a:ext cx="5199450" cy="4172710"/>
          </a:xfrm>
          <a:prstGeom prst="rect">
            <a:avLst/>
          </a:prstGeom>
          <a:noFill/>
          <a:ln>
            <a:noFill/>
          </a:ln>
        </p:spPr>
      </p:pic>
      <p:pic>
        <p:nvPicPr>
          <p:cNvPr id="1036" name="Google Shape;1036;p47"/>
          <p:cNvPicPr preferRelativeResize="0"/>
          <p:nvPr/>
        </p:nvPicPr>
        <p:blipFill rotWithShape="1">
          <a:blip r:embed="rId5">
            <a:alphaModFix/>
          </a:blip>
          <a:srcRect b="0" l="0" r="0" t="0"/>
          <a:stretch/>
        </p:blipFill>
        <p:spPr>
          <a:xfrm>
            <a:off x="899033" y="1434361"/>
            <a:ext cx="4821672" cy="3765112"/>
          </a:xfrm>
          <a:prstGeom prst="rect">
            <a:avLst/>
          </a:prstGeom>
          <a:noFill/>
          <a:ln>
            <a:noFill/>
          </a:ln>
        </p:spPr>
      </p:pic>
      <p:pic>
        <p:nvPicPr>
          <p:cNvPr id="1037" name="Google Shape;1037;p47"/>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1"/>
                                        <p:tgtEl>
                                          <p:spTgt spid="10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48"/>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43" name="Google Shape;1043;p48"/>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044" name="Google Shape;1044;p48"/>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48</a:t>
            </a:r>
            <a:endParaRPr sz="1600">
              <a:solidFill>
                <a:srgbClr val="F2C413"/>
              </a:solidFill>
              <a:latin typeface="Cambria"/>
              <a:ea typeface="Cambria"/>
              <a:cs typeface="Cambria"/>
              <a:sym typeface="Cambria"/>
            </a:endParaRPr>
          </a:p>
        </p:txBody>
      </p:sp>
      <p:pic>
        <p:nvPicPr>
          <p:cNvPr descr="Logo&#10;&#10;Description automatically generated" id="1045" name="Google Shape;1045;p48"/>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046" name="Google Shape;1046;p48"/>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47" name="Google Shape;1047;p48"/>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Stepper Motor Driver</a:t>
            </a:r>
            <a:endParaRPr sz="1800">
              <a:solidFill>
                <a:schemeClr val="dk1"/>
              </a:solidFill>
              <a:latin typeface="Calibri"/>
              <a:ea typeface="Calibri"/>
              <a:cs typeface="Calibri"/>
              <a:sym typeface="Calibri"/>
            </a:endParaRPr>
          </a:p>
        </p:txBody>
      </p:sp>
      <p:sp>
        <p:nvSpPr>
          <p:cNvPr id="1048" name="Google Shape;1048;p48"/>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049" name="Google Shape;1049;p48"/>
          <p:cNvSpPr txBox="1"/>
          <p:nvPr/>
        </p:nvSpPr>
        <p:spPr>
          <a:xfrm>
            <a:off x="1070043" y="1013089"/>
            <a:ext cx="923154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mbria"/>
                <a:ea typeface="Cambria"/>
                <a:cs typeface="Cambria"/>
                <a:sym typeface="Cambria"/>
              </a:rPr>
              <a:t>Purpose: </a:t>
            </a:r>
            <a:r>
              <a:rPr lang="en-US" sz="2400">
                <a:solidFill>
                  <a:schemeClr val="dk1"/>
                </a:solidFill>
                <a:latin typeface="Cambria"/>
                <a:ea typeface="Cambria"/>
                <a:cs typeface="Cambria"/>
                <a:sym typeface="Cambria"/>
              </a:rPr>
              <a:t>Controls precise stepper motor movement dependent on signals from MCU.</a:t>
            </a:r>
            <a:endParaRPr b="1" sz="2400">
              <a:solidFill>
                <a:schemeClr val="dk1"/>
              </a:solidFill>
              <a:latin typeface="Cambria"/>
              <a:ea typeface="Cambria"/>
              <a:cs typeface="Cambria"/>
              <a:sym typeface="Cambria"/>
            </a:endParaRPr>
          </a:p>
        </p:txBody>
      </p:sp>
      <p:pic>
        <p:nvPicPr>
          <p:cNvPr descr="A picture containing text&#10;&#10;Description automatically generated" id="1050" name="Google Shape;1050;p48"/>
          <p:cNvPicPr preferRelativeResize="0"/>
          <p:nvPr/>
        </p:nvPicPr>
        <p:blipFill rotWithShape="1">
          <a:blip r:embed="rId4">
            <a:alphaModFix/>
          </a:blip>
          <a:srcRect b="29001" l="42271" r="29725" t="22014"/>
          <a:stretch/>
        </p:blipFill>
        <p:spPr>
          <a:xfrm rot="5400000">
            <a:off x="8477622" y="1281708"/>
            <a:ext cx="2016628" cy="2645547"/>
          </a:xfrm>
          <a:prstGeom prst="rect">
            <a:avLst/>
          </a:prstGeom>
          <a:noFill/>
          <a:ln>
            <a:noFill/>
          </a:ln>
        </p:spPr>
      </p:pic>
      <p:sp>
        <p:nvSpPr>
          <p:cNvPr id="1051" name="Google Shape;1051;p48"/>
          <p:cNvSpPr txBox="1"/>
          <p:nvPr/>
        </p:nvSpPr>
        <p:spPr>
          <a:xfrm>
            <a:off x="8206577" y="3612796"/>
            <a:ext cx="261382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mbria"/>
                <a:ea typeface="Cambria"/>
                <a:cs typeface="Cambria"/>
                <a:sym typeface="Cambria"/>
              </a:rPr>
              <a:t>DRV8825 Size Comparison</a:t>
            </a:r>
            <a:endParaRPr/>
          </a:p>
        </p:txBody>
      </p:sp>
      <p:sp>
        <p:nvSpPr>
          <p:cNvPr id="1052" name="Google Shape;1052;p48"/>
          <p:cNvSpPr txBox="1"/>
          <p:nvPr/>
        </p:nvSpPr>
        <p:spPr>
          <a:xfrm>
            <a:off x="1147863" y="2071991"/>
            <a:ext cx="5750241" cy="3471720"/>
          </a:xfrm>
          <a:prstGeom prst="rect">
            <a:avLst/>
          </a:prstGeom>
          <a:blipFill rotWithShape="1">
            <a:blip r:embed="rId5">
              <a:alphaModFix/>
            </a:blip>
            <a:stretch>
              <a:fillRect b="0" l="-1058" r="0" t="-105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pic>
        <p:nvPicPr>
          <p:cNvPr id="1053" name="Google Shape;1053;p48"/>
          <p:cNvPicPr preferRelativeResize="0"/>
          <p:nvPr/>
        </p:nvPicPr>
        <p:blipFill rotWithShape="1">
          <a:blip r:embed="rId6">
            <a:alphaModFix/>
          </a:blip>
          <a:srcRect b="0" l="0" r="0" t="0"/>
          <a:stretch/>
        </p:blipFill>
        <p:spPr>
          <a:xfrm>
            <a:off x="8045448" y="4023543"/>
            <a:ext cx="2880975" cy="2404916"/>
          </a:xfrm>
          <a:prstGeom prst="rect">
            <a:avLst/>
          </a:prstGeom>
          <a:noFill/>
          <a:ln>
            <a:noFill/>
          </a:ln>
        </p:spPr>
      </p:pic>
      <p:pic>
        <p:nvPicPr>
          <p:cNvPr id="1054" name="Google Shape;1054;p48"/>
          <p:cNvPicPr preferRelativeResize="0"/>
          <p:nvPr/>
        </p:nvPicPr>
        <p:blipFill rotWithShape="1">
          <a:blip r:embed="rId7">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1"/>
                                        <p:tgtEl>
                                          <p:spTgt spid="10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pic>
        <p:nvPicPr>
          <p:cNvPr id="1059" name="Google Shape;1059;p49"/>
          <p:cNvPicPr preferRelativeResize="0"/>
          <p:nvPr/>
        </p:nvPicPr>
        <p:blipFill rotWithShape="1">
          <a:blip r:embed="rId3">
            <a:alphaModFix/>
          </a:blip>
          <a:srcRect b="0" l="0" r="0" t="0"/>
          <a:stretch/>
        </p:blipFill>
        <p:spPr>
          <a:xfrm>
            <a:off x="1215592" y="719865"/>
            <a:ext cx="9201481" cy="5418270"/>
          </a:xfrm>
          <a:prstGeom prst="rect">
            <a:avLst/>
          </a:prstGeom>
          <a:noFill/>
          <a:ln>
            <a:noFill/>
          </a:ln>
        </p:spPr>
      </p:pic>
      <p:sp>
        <p:nvSpPr>
          <p:cNvPr id="1060" name="Google Shape;1060;p49"/>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61" name="Google Shape;1061;p49"/>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062" name="Google Shape;1062;p49"/>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49</a:t>
            </a:r>
            <a:endParaRPr/>
          </a:p>
        </p:txBody>
      </p:sp>
      <p:pic>
        <p:nvPicPr>
          <p:cNvPr descr="Logo&#10;&#10;Description automatically generated" id="1063" name="Google Shape;1063;p49"/>
          <p:cNvPicPr preferRelativeResize="0"/>
          <p:nvPr/>
        </p:nvPicPr>
        <p:blipFill rotWithShape="1">
          <a:blip r:embed="rId4">
            <a:alphaModFix/>
          </a:blip>
          <a:srcRect b="0" l="0" r="0" t="0"/>
          <a:stretch/>
        </p:blipFill>
        <p:spPr>
          <a:xfrm>
            <a:off x="1" y="1"/>
            <a:ext cx="750770" cy="1013088"/>
          </a:xfrm>
          <a:prstGeom prst="rect">
            <a:avLst/>
          </a:prstGeom>
          <a:noFill/>
          <a:ln>
            <a:noFill/>
          </a:ln>
        </p:spPr>
      </p:pic>
      <p:sp>
        <p:nvSpPr>
          <p:cNvPr id="1064" name="Google Shape;1064;p49"/>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65" name="Google Shape;1065;p49"/>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Stepper Motor Driver Schematic</a:t>
            </a:r>
            <a:endParaRPr sz="1800">
              <a:solidFill>
                <a:schemeClr val="dk1"/>
              </a:solidFill>
              <a:latin typeface="Calibri"/>
              <a:ea typeface="Calibri"/>
              <a:cs typeface="Calibri"/>
              <a:sym typeface="Calibri"/>
            </a:endParaRPr>
          </a:p>
        </p:txBody>
      </p:sp>
      <p:sp>
        <p:nvSpPr>
          <p:cNvPr id="1066" name="Google Shape;1066;p49"/>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067" name="Google Shape;1067;p49"/>
          <p:cNvSpPr/>
          <p:nvPr/>
        </p:nvSpPr>
        <p:spPr>
          <a:xfrm>
            <a:off x="1004280" y="3250829"/>
            <a:ext cx="4812053" cy="2936261"/>
          </a:xfrm>
          <a:prstGeom prst="rect">
            <a:avLst/>
          </a:prstGeom>
          <a:noFill/>
          <a:ln cap="flat" cmpd="sng" w="9525">
            <a:solidFill>
              <a:schemeClr val="dk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1068" name="Google Shape;1068;p49"/>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8"/>
                                        </p:tgtEl>
                                        <p:attrNameLst>
                                          <p:attrName>style.visibility</p:attrName>
                                        </p:attrNameLst>
                                      </p:cBhvr>
                                      <p:to>
                                        <p:strVal val="visible"/>
                                      </p:to>
                                    </p:set>
                                    <p:animEffect filter="fade" transition="in">
                                      <p:cBhvr>
                                        <p:cTn dur="1"/>
                                        <p:tgtEl>
                                          <p:spTgt spid="10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5"/>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5"/>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55" name="Google Shape;155;p5"/>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56" name="Google Shape;156;p5"/>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57" name="Google Shape;157;p5"/>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5"/>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Standards</a:t>
            </a:r>
            <a:endParaRPr/>
          </a:p>
        </p:txBody>
      </p:sp>
      <p:sp>
        <p:nvSpPr>
          <p:cNvPr id="159" name="Google Shape;159;p5"/>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60" name="Google Shape;160;p5"/>
          <p:cNvSpPr txBox="1"/>
          <p:nvPr/>
        </p:nvSpPr>
        <p:spPr>
          <a:xfrm>
            <a:off x="750771" y="1338609"/>
            <a:ext cx="9903622" cy="424731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ANSI Z136.1 			Safe Use of Lasers</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IEC 60825-1 			Safety of Laser Products</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ISO 27547-1			Preparation of test specimens of 							thermoplastics, laser sintering of test 						specimens</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ISO/ASTM 52911-2		Design of Laser-based powder bed 						fusion of polymers</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ISO/ASTM AWI 52938-1	Environment, Health, and Safety 							requirements for PBF-LB machines</a:t>
            </a:r>
            <a:endParaRPr/>
          </a:p>
          <a:p>
            <a:pPr indent="-342900" lvl="0" marL="342900" marR="0" rtl="0" algn="l">
              <a:spcBef>
                <a:spcPts val="1200"/>
              </a:spcBef>
              <a:spcAft>
                <a:spcPts val="0"/>
              </a:spcAft>
              <a:buClr>
                <a:schemeClr val="dk1"/>
              </a:buClr>
              <a:buSzPts val="2000"/>
              <a:buFont typeface="Cambria"/>
              <a:buAutoNum type="arabicPeriod"/>
            </a:pPr>
            <a:r>
              <a:rPr lang="en-US" sz="2000">
                <a:solidFill>
                  <a:schemeClr val="dk1"/>
                </a:solidFill>
                <a:latin typeface="Cambria"/>
                <a:ea typeface="Cambria"/>
                <a:cs typeface="Cambria"/>
                <a:sym typeface="Cambria"/>
              </a:rPr>
              <a:t>USB 1.1			Proper use of connection type for</a:t>
            </a:r>
            <a:br>
              <a:rPr lang="en-US" sz="2000">
                <a:solidFill>
                  <a:schemeClr val="dk1"/>
                </a:solidFill>
                <a:latin typeface="Cambria"/>
                <a:ea typeface="Cambria"/>
                <a:cs typeface="Cambria"/>
                <a:sym typeface="Cambria"/>
              </a:rPr>
            </a:br>
            <a:r>
              <a:rPr lang="en-US" sz="2000">
                <a:solidFill>
                  <a:schemeClr val="dk1"/>
                </a:solidFill>
                <a:latin typeface="Cambria"/>
                <a:ea typeface="Cambria"/>
                <a:cs typeface="Cambria"/>
                <a:sym typeface="Cambria"/>
              </a:rPr>
              <a:t>				digital communications</a:t>
            </a:r>
            <a:endParaRPr/>
          </a:p>
        </p:txBody>
      </p:sp>
      <p:pic>
        <p:nvPicPr>
          <p:cNvPr descr="Logo, company name&#10;&#10;Description automatically generated" id="161" name="Google Shape;161;p5"/>
          <p:cNvPicPr preferRelativeResize="0"/>
          <p:nvPr/>
        </p:nvPicPr>
        <p:blipFill rotWithShape="1">
          <a:blip r:embed="rId4">
            <a:alphaModFix/>
          </a:blip>
          <a:srcRect b="0" l="0" r="0" t="0"/>
          <a:stretch/>
        </p:blipFill>
        <p:spPr>
          <a:xfrm>
            <a:off x="9230740" y="1211870"/>
            <a:ext cx="1947528" cy="1116583"/>
          </a:xfrm>
          <a:prstGeom prst="rect">
            <a:avLst/>
          </a:prstGeom>
          <a:noFill/>
          <a:ln>
            <a:noFill/>
          </a:ln>
        </p:spPr>
      </p:pic>
      <p:pic>
        <p:nvPicPr>
          <p:cNvPr descr="Text&#10;&#10;Description automatically generated" id="162" name="Google Shape;162;p5"/>
          <p:cNvPicPr preferRelativeResize="0"/>
          <p:nvPr/>
        </p:nvPicPr>
        <p:blipFill rotWithShape="1">
          <a:blip r:embed="rId5">
            <a:alphaModFix/>
          </a:blip>
          <a:srcRect b="0" l="0" r="0" t="0"/>
          <a:stretch/>
        </p:blipFill>
        <p:spPr>
          <a:xfrm>
            <a:off x="9066440" y="2985900"/>
            <a:ext cx="2849334" cy="977233"/>
          </a:xfrm>
          <a:prstGeom prst="rect">
            <a:avLst/>
          </a:prstGeom>
          <a:noFill/>
          <a:ln>
            <a:noFill/>
          </a:ln>
        </p:spPr>
      </p:pic>
      <p:pic>
        <p:nvPicPr>
          <p:cNvPr id="163" name="Google Shape;163;p5"/>
          <p:cNvPicPr preferRelativeResize="0"/>
          <p:nvPr/>
        </p:nvPicPr>
        <p:blipFill rotWithShape="1">
          <a:blip r:embed="rId6">
            <a:alphaModFix/>
          </a:blip>
          <a:srcRect b="0" l="0" r="0" t="0"/>
          <a:stretch/>
        </p:blipFill>
        <p:spPr>
          <a:xfrm>
            <a:off x="9372152" y="4344223"/>
            <a:ext cx="1806116" cy="1806116"/>
          </a:xfrm>
          <a:prstGeom prst="rect">
            <a:avLst/>
          </a:prstGeom>
          <a:noFill/>
          <a:ln>
            <a:noFill/>
          </a:ln>
        </p:spPr>
      </p:pic>
      <p:pic>
        <p:nvPicPr>
          <p:cNvPr id="164" name="Google Shape;164;p5"/>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pic>
        <p:nvPicPr>
          <p:cNvPr id="1073" name="Google Shape;1073;p50"/>
          <p:cNvPicPr preferRelativeResize="0"/>
          <p:nvPr/>
        </p:nvPicPr>
        <p:blipFill rotWithShape="1">
          <a:blip r:embed="rId3">
            <a:alphaModFix/>
          </a:blip>
          <a:srcRect b="0" l="0" r="0" t="0"/>
          <a:stretch/>
        </p:blipFill>
        <p:spPr>
          <a:xfrm>
            <a:off x="2479669" y="1249986"/>
            <a:ext cx="7232657" cy="4871292"/>
          </a:xfrm>
          <a:prstGeom prst="rect">
            <a:avLst/>
          </a:prstGeom>
          <a:noFill/>
          <a:ln>
            <a:noFill/>
          </a:ln>
        </p:spPr>
      </p:pic>
      <p:sp>
        <p:nvSpPr>
          <p:cNvPr id="1074" name="Google Shape;1074;p50"/>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75" name="Google Shape;1075;p50"/>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076" name="Google Shape;1076;p50"/>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50</a:t>
            </a:r>
            <a:endParaRPr sz="1600">
              <a:solidFill>
                <a:srgbClr val="F2C413"/>
              </a:solidFill>
              <a:latin typeface="Cambria"/>
              <a:ea typeface="Cambria"/>
              <a:cs typeface="Cambria"/>
              <a:sym typeface="Cambria"/>
            </a:endParaRPr>
          </a:p>
        </p:txBody>
      </p:sp>
      <p:pic>
        <p:nvPicPr>
          <p:cNvPr descr="Logo&#10;&#10;Description automatically generated" id="1077" name="Google Shape;1077;p50"/>
          <p:cNvPicPr preferRelativeResize="0"/>
          <p:nvPr/>
        </p:nvPicPr>
        <p:blipFill rotWithShape="1">
          <a:blip r:embed="rId4">
            <a:alphaModFix/>
          </a:blip>
          <a:srcRect b="0" l="0" r="0" t="0"/>
          <a:stretch/>
        </p:blipFill>
        <p:spPr>
          <a:xfrm>
            <a:off x="1" y="1"/>
            <a:ext cx="750770" cy="1013088"/>
          </a:xfrm>
          <a:prstGeom prst="rect">
            <a:avLst/>
          </a:prstGeom>
          <a:noFill/>
          <a:ln>
            <a:noFill/>
          </a:ln>
        </p:spPr>
      </p:pic>
      <p:sp>
        <p:nvSpPr>
          <p:cNvPr id="1078" name="Google Shape;1078;p50"/>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79" name="Google Shape;1079;p50"/>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Stepper Motor Driver Schematic</a:t>
            </a:r>
            <a:endParaRPr sz="3600">
              <a:solidFill>
                <a:schemeClr val="dk1"/>
              </a:solidFill>
              <a:latin typeface="Calibri"/>
              <a:ea typeface="Calibri"/>
              <a:cs typeface="Calibri"/>
              <a:sym typeface="Calibri"/>
            </a:endParaRPr>
          </a:p>
        </p:txBody>
      </p:sp>
      <p:sp>
        <p:nvSpPr>
          <p:cNvPr id="1080" name="Google Shape;1080;p50"/>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081" name="Google Shape;1081;p50"/>
          <p:cNvSpPr/>
          <p:nvPr/>
        </p:nvSpPr>
        <p:spPr>
          <a:xfrm>
            <a:off x="8832326" y="2806902"/>
            <a:ext cx="880000" cy="479776"/>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82" name="Google Shape;1082;p50"/>
          <p:cNvSpPr txBox="1"/>
          <p:nvPr/>
        </p:nvSpPr>
        <p:spPr>
          <a:xfrm>
            <a:off x="10181126" y="2700714"/>
            <a:ext cx="152075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mbria"/>
                <a:ea typeface="Cambria"/>
                <a:cs typeface="Cambria"/>
                <a:sym typeface="Cambria"/>
              </a:rPr>
              <a:t>Pin 1 = 9 V</a:t>
            </a:r>
            <a:endParaRPr/>
          </a:p>
          <a:p>
            <a:pPr indent="0" lvl="0" marL="0" marR="0" rtl="0" algn="l">
              <a:spcBef>
                <a:spcPts val="0"/>
              </a:spcBef>
              <a:spcAft>
                <a:spcPts val="0"/>
              </a:spcAft>
              <a:buNone/>
            </a:pPr>
            <a:r>
              <a:rPr lang="en-US" sz="1600">
                <a:solidFill>
                  <a:schemeClr val="dk1"/>
                </a:solidFill>
                <a:latin typeface="Cambria"/>
                <a:ea typeface="Cambria"/>
                <a:cs typeface="Cambria"/>
                <a:sym typeface="Cambria"/>
              </a:rPr>
              <a:t>Pin 2 = GND</a:t>
            </a:r>
            <a:endParaRPr/>
          </a:p>
          <a:p>
            <a:pPr indent="0" lvl="0" marL="0" marR="0" rtl="0" algn="l">
              <a:spcBef>
                <a:spcPts val="0"/>
              </a:spcBef>
              <a:spcAft>
                <a:spcPts val="0"/>
              </a:spcAft>
              <a:buNone/>
            </a:pPr>
            <a:r>
              <a:rPr lang="en-US" sz="1600">
                <a:solidFill>
                  <a:schemeClr val="dk1"/>
                </a:solidFill>
                <a:latin typeface="Cambria"/>
                <a:ea typeface="Cambria"/>
                <a:cs typeface="Cambria"/>
                <a:sym typeface="Cambria"/>
              </a:rPr>
              <a:t>Pin 3 = Step</a:t>
            </a:r>
            <a:endParaRPr/>
          </a:p>
          <a:p>
            <a:pPr indent="0" lvl="0" marL="0" marR="0" rtl="0" algn="l">
              <a:spcBef>
                <a:spcPts val="0"/>
              </a:spcBef>
              <a:spcAft>
                <a:spcPts val="0"/>
              </a:spcAft>
              <a:buNone/>
            </a:pPr>
            <a:r>
              <a:rPr lang="en-US" sz="1600">
                <a:solidFill>
                  <a:schemeClr val="dk1"/>
                </a:solidFill>
                <a:latin typeface="Cambria"/>
                <a:ea typeface="Cambria"/>
                <a:cs typeface="Cambria"/>
                <a:sym typeface="Cambria"/>
              </a:rPr>
              <a:t>Pin 4 = Dir</a:t>
            </a:r>
            <a:endParaRPr/>
          </a:p>
          <a:p>
            <a:pPr indent="0" lvl="0" marL="0" marR="0" rtl="0" algn="l">
              <a:spcBef>
                <a:spcPts val="0"/>
              </a:spcBef>
              <a:spcAft>
                <a:spcPts val="0"/>
              </a:spcAft>
              <a:buNone/>
            </a:pPr>
            <a:r>
              <a:rPr lang="en-US" sz="1600">
                <a:solidFill>
                  <a:schemeClr val="dk1"/>
                </a:solidFill>
                <a:latin typeface="Cambria"/>
                <a:ea typeface="Cambria"/>
                <a:cs typeface="Cambria"/>
                <a:sym typeface="Cambria"/>
              </a:rPr>
              <a:t>Pin 5 = nFault</a:t>
            </a:r>
            <a:endParaRPr sz="1800">
              <a:solidFill>
                <a:schemeClr val="dk1"/>
              </a:solidFill>
              <a:latin typeface="Cambria"/>
              <a:ea typeface="Cambria"/>
              <a:cs typeface="Cambria"/>
              <a:sym typeface="Cambria"/>
            </a:endParaRPr>
          </a:p>
        </p:txBody>
      </p:sp>
      <p:sp>
        <p:nvSpPr>
          <p:cNvPr id="1083" name="Google Shape;1083;p50"/>
          <p:cNvSpPr/>
          <p:nvPr/>
        </p:nvSpPr>
        <p:spPr>
          <a:xfrm>
            <a:off x="3823567" y="1303505"/>
            <a:ext cx="1245139" cy="992222"/>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84" name="Google Shape;1084;p50"/>
          <p:cNvSpPr txBox="1"/>
          <p:nvPr/>
        </p:nvSpPr>
        <p:spPr>
          <a:xfrm>
            <a:off x="2311146" y="1384117"/>
            <a:ext cx="1420238"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Micro-step Control and Enable Bits</a:t>
            </a:r>
            <a:endParaRPr/>
          </a:p>
        </p:txBody>
      </p:sp>
      <p:pic>
        <p:nvPicPr>
          <p:cNvPr id="1085" name="Google Shape;1085;p50"/>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85"/>
                                        </p:tgtEl>
                                        <p:attrNameLst>
                                          <p:attrName>style.visibility</p:attrName>
                                        </p:attrNameLst>
                                      </p:cBhvr>
                                      <p:to>
                                        <p:strVal val="visible"/>
                                      </p:to>
                                    </p:set>
                                    <p:animEffect filter="fade" transition="in">
                                      <p:cBhvr>
                                        <p:cTn dur="1"/>
                                        <p:tgtEl>
                                          <p:spTgt spid="10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51"/>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91" name="Google Shape;1091;p51"/>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092" name="Google Shape;1092;p51"/>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51</a:t>
            </a:r>
            <a:endParaRPr sz="1600">
              <a:solidFill>
                <a:srgbClr val="F2C413"/>
              </a:solidFill>
              <a:latin typeface="Cambria"/>
              <a:ea typeface="Cambria"/>
              <a:cs typeface="Cambria"/>
              <a:sym typeface="Cambria"/>
            </a:endParaRPr>
          </a:p>
        </p:txBody>
      </p:sp>
      <p:pic>
        <p:nvPicPr>
          <p:cNvPr descr="Logo&#10;&#10;Description automatically generated" id="1093" name="Google Shape;1093;p51"/>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094" name="Google Shape;1094;p51"/>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95" name="Google Shape;1095;p51"/>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Stepper Motor Driver PCB</a:t>
            </a:r>
            <a:endParaRPr sz="3600">
              <a:solidFill>
                <a:schemeClr val="dk1"/>
              </a:solidFill>
              <a:latin typeface="Calibri"/>
              <a:ea typeface="Calibri"/>
              <a:cs typeface="Calibri"/>
              <a:sym typeface="Calibri"/>
            </a:endParaRPr>
          </a:p>
        </p:txBody>
      </p:sp>
      <p:sp>
        <p:nvSpPr>
          <p:cNvPr id="1096" name="Google Shape;1096;p51"/>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097" name="Google Shape;1097;p51"/>
          <p:cNvPicPr preferRelativeResize="0"/>
          <p:nvPr/>
        </p:nvPicPr>
        <p:blipFill rotWithShape="1">
          <a:blip r:embed="rId4">
            <a:alphaModFix/>
          </a:blip>
          <a:srcRect b="0" l="0" r="0" t="0"/>
          <a:stretch/>
        </p:blipFill>
        <p:spPr>
          <a:xfrm rot="10800000">
            <a:off x="804892" y="3711056"/>
            <a:ext cx="5373715" cy="2330269"/>
          </a:xfrm>
          <a:prstGeom prst="rect">
            <a:avLst/>
          </a:prstGeom>
          <a:noFill/>
          <a:ln>
            <a:noFill/>
          </a:ln>
        </p:spPr>
      </p:pic>
      <p:pic>
        <p:nvPicPr>
          <p:cNvPr id="1098" name="Google Shape;1098;p51"/>
          <p:cNvPicPr preferRelativeResize="0"/>
          <p:nvPr/>
        </p:nvPicPr>
        <p:blipFill rotWithShape="1">
          <a:blip r:embed="rId5">
            <a:alphaModFix/>
          </a:blip>
          <a:srcRect b="0" l="0" r="0" t="0"/>
          <a:stretch/>
        </p:blipFill>
        <p:spPr>
          <a:xfrm>
            <a:off x="804891" y="1112448"/>
            <a:ext cx="5373716" cy="2305979"/>
          </a:xfrm>
          <a:prstGeom prst="rect">
            <a:avLst/>
          </a:prstGeom>
          <a:noFill/>
          <a:ln>
            <a:noFill/>
          </a:ln>
        </p:spPr>
      </p:pic>
      <p:sp>
        <p:nvSpPr>
          <p:cNvPr id="1099" name="Google Shape;1099;p51"/>
          <p:cNvSpPr txBox="1"/>
          <p:nvPr/>
        </p:nvSpPr>
        <p:spPr>
          <a:xfrm>
            <a:off x="6882603" y="1013089"/>
            <a:ext cx="4669635" cy="20005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mbria"/>
                <a:ea typeface="Cambria"/>
                <a:cs typeface="Cambria"/>
                <a:sym typeface="Cambria"/>
              </a:rPr>
              <a:t>Verification:</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Adjusted each trim potentiometers until the reference voltage was 0.75 V.</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Each driver was tested to ensure proper stepper motor driver functionality. </a:t>
            </a:r>
            <a:endParaRPr b="1" sz="2000">
              <a:solidFill>
                <a:schemeClr val="dk1"/>
              </a:solidFill>
              <a:latin typeface="Cambria"/>
              <a:ea typeface="Cambria"/>
              <a:cs typeface="Cambria"/>
              <a:sym typeface="Cambria"/>
            </a:endParaRPr>
          </a:p>
        </p:txBody>
      </p:sp>
      <p:pic>
        <p:nvPicPr>
          <p:cNvPr id="1100" name="Google Shape;1100;p51"/>
          <p:cNvPicPr preferRelativeResize="0"/>
          <p:nvPr/>
        </p:nvPicPr>
        <p:blipFill rotWithShape="1">
          <a:blip r:embed="rId6">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00"/>
                                        </p:tgtEl>
                                        <p:attrNameLst>
                                          <p:attrName>style.visibility</p:attrName>
                                        </p:attrNameLst>
                                      </p:cBhvr>
                                      <p:to>
                                        <p:strVal val="visible"/>
                                      </p:to>
                                    </p:set>
                                    <p:animEffect filter="fade" transition="in">
                                      <p:cBhvr>
                                        <p:cTn dur="1"/>
                                        <p:tgtEl>
                                          <p:spTgt spid="1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52"/>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06" name="Google Shape;1106;p52"/>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107" name="Google Shape;1107;p52"/>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52</a:t>
            </a:r>
            <a:endParaRPr sz="1600">
              <a:solidFill>
                <a:srgbClr val="F2C413"/>
              </a:solidFill>
              <a:latin typeface="Cambria"/>
              <a:ea typeface="Cambria"/>
              <a:cs typeface="Cambria"/>
              <a:sym typeface="Cambria"/>
            </a:endParaRPr>
          </a:p>
        </p:txBody>
      </p:sp>
      <p:pic>
        <p:nvPicPr>
          <p:cNvPr descr="Logo&#10;&#10;Description automatically generated" id="1108" name="Google Shape;1108;p52"/>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109" name="Google Shape;1109;p52"/>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10" name="Google Shape;1110;p52"/>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Laser Diode Driver</a:t>
            </a:r>
            <a:endParaRPr sz="1800">
              <a:solidFill>
                <a:schemeClr val="dk1"/>
              </a:solidFill>
              <a:latin typeface="Calibri"/>
              <a:ea typeface="Calibri"/>
              <a:cs typeface="Calibri"/>
              <a:sym typeface="Calibri"/>
            </a:endParaRPr>
          </a:p>
        </p:txBody>
      </p:sp>
      <p:sp>
        <p:nvSpPr>
          <p:cNvPr id="1111" name="Google Shape;1111;p52"/>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112" name="Google Shape;1112;p52"/>
          <p:cNvSpPr txBox="1"/>
          <p:nvPr/>
        </p:nvSpPr>
        <p:spPr>
          <a:xfrm>
            <a:off x="1070043" y="1013089"/>
            <a:ext cx="923154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mbria"/>
                <a:ea typeface="Cambria"/>
                <a:cs typeface="Cambria"/>
                <a:sym typeface="Cambria"/>
              </a:rPr>
              <a:t>Purpose: </a:t>
            </a:r>
            <a:r>
              <a:rPr lang="en-US" sz="2400">
                <a:solidFill>
                  <a:schemeClr val="dk1"/>
                </a:solidFill>
                <a:latin typeface="Cambria"/>
                <a:ea typeface="Cambria"/>
                <a:cs typeface="Cambria"/>
                <a:sym typeface="Cambria"/>
              </a:rPr>
              <a:t>Controls the laser output power by adjusting the constant current to a laser diode.</a:t>
            </a:r>
            <a:endParaRPr b="1" sz="2400">
              <a:solidFill>
                <a:schemeClr val="dk1"/>
              </a:solidFill>
              <a:latin typeface="Cambria"/>
              <a:ea typeface="Cambria"/>
              <a:cs typeface="Cambria"/>
              <a:sym typeface="Cambria"/>
            </a:endParaRPr>
          </a:p>
        </p:txBody>
      </p:sp>
      <p:sp>
        <p:nvSpPr>
          <p:cNvPr id="1113" name="Google Shape;1113;p52"/>
          <p:cNvSpPr txBox="1"/>
          <p:nvPr/>
        </p:nvSpPr>
        <p:spPr>
          <a:xfrm>
            <a:off x="1070043" y="2227357"/>
            <a:ext cx="5593404" cy="193899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6 Volt supply voltage with 25ms soft start</a:t>
            </a:r>
            <a:endParaRPr/>
          </a:p>
          <a:p>
            <a:pPr indent="-342900" lvl="0" marL="342900" marR="0" rtl="0" algn="l">
              <a:spcBef>
                <a:spcPts val="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3 Amp maximum current</a:t>
            </a:r>
            <a:endParaRPr/>
          </a:p>
          <a:p>
            <a:pPr indent="-342900" lvl="0" marL="342900" marR="0" rtl="0" algn="l">
              <a:spcBef>
                <a:spcPts val="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Adjustable current using digital potentiometer</a:t>
            </a:r>
            <a:endParaRPr/>
          </a:p>
          <a:p>
            <a:pPr indent="-342900" lvl="0" marL="342900" marR="0" rtl="0" algn="l">
              <a:spcBef>
                <a:spcPts val="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Digital potentiometer controlled by MCU using SPI communication protocol</a:t>
            </a:r>
            <a:endParaRPr/>
          </a:p>
          <a:p>
            <a:pPr indent="0" lvl="0" marL="0" marR="0" rtl="0" algn="l">
              <a:spcBef>
                <a:spcPts val="0"/>
              </a:spcBef>
              <a:spcAft>
                <a:spcPts val="0"/>
              </a:spcAft>
              <a:buNone/>
            </a:pPr>
            <a:r>
              <a:t/>
            </a:r>
            <a:endParaRPr sz="2000">
              <a:solidFill>
                <a:schemeClr val="dk1"/>
              </a:solidFill>
              <a:latin typeface="Cambria"/>
              <a:ea typeface="Cambria"/>
              <a:cs typeface="Cambria"/>
              <a:sym typeface="Cambria"/>
            </a:endParaRPr>
          </a:p>
        </p:txBody>
      </p:sp>
      <p:sp>
        <p:nvSpPr>
          <p:cNvPr id="1114" name="Google Shape;1114;p52"/>
          <p:cNvSpPr txBox="1"/>
          <p:nvPr/>
        </p:nvSpPr>
        <p:spPr>
          <a:xfrm>
            <a:off x="5756366" y="4063188"/>
            <a:ext cx="165611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Digital Potentiometer</a:t>
            </a:r>
            <a:endParaRPr/>
          </a:p>
        </p:txBody>
      </p:sp>
      <p:pic>
        <p:nvPicPr>
          <p:cNvPr id="1115" name="Google Shape;1115;p52"/>
          <p:cNvPicPr preferRelativeResize="0"/>
          <p:nvPr/>
        </p:nvPicPr>
        <p:blipFill rotWithShape="1">
          <a:blip r:embed="rId4">
            <a:alphaModFix/>
          </a:blip>
          <a:srcRect b="0" l="0" r="0" t="0"/>
          <a:stretch/>
        </p:blipFill>
        <p:spPr>
          <a:xfrm>
            <a:off x="7412477" y="1603292"/>
            <a:ext cx="4472697" cy="4636506"/>
          </a:xfrm>
          <a:prstGeom prst="rect">
            <a:avLst/>
          </a:prstGeom>
          <a:noFill/>
          <a:ln>
            <a:noFill/>
          </a:ln>
        </p:spPr>
      </p:pic>
      <p:sp>
        <p:nvSpPr>
          <p:cNvPr id="1116" name="Google Shape;1116;p52"/>
          <p:cNvSpPr/>
          <p:nvPr/>
        </p:nvSpPr>
        <p:spPr>
          <a:xfrm>
            <a:off x="7412477" y="3588686"/>
            <a:ext cx="1089498" cy="1595336"/>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17" name="Google Shape;1117;p52"/>
          <p:cNvSpPr txBox="1"/>
          <p:nvPr/>
        </p:nvSpPr>
        <p:spPr>
          <a:xfrm>
            <a:off x="3910873" y="5254233"/>
            <a:ext cx="1694637" cy="40011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mbria"/>
                <a:ea typeface="Cambria"/>
                <a:cs typeface="Cambria"/>
                <a:sym typeface="Cambria"/>
              </a:rPr>
              <a:t>I</a:t>
            </a:r>
            <a:r>
              <a:rPr baseline="-25000" lang="en-US" sz="2000">
                <a:solidFill>
                  <a:schemeClr val="dk1"/>
                </a:solidFill>
                <a:latin typeface="Cambria"/>
                <a:ea typeface="Cambria"/>
                <a:cs typeface="Cambria"/>
                <a:sym typeface="Cambria"/>
              </a:rPr>
              <a:t>D </a:t>
            </a:r>
            <a:r>
              <a:rPr lang="en-US" sz="2000">
                <a:solidFill>
                  <a:schemeClr val="dk1"/>
                </a:solidFill>
                <a:latin typeface="Cambria"/>
                <a:ea typeface="Cambria"/>
                <a:cs typeface="Cambria"/>
                <a:sym typeface="Cambria"/>
              </a:rPr>
              <a:t>= V</a:t>
            </a:r>
            <a:r>
              <a:rPr baseline="-25000" lang="en-US" sz="2000">
                <a:solidFill>
                  <a:schemeClr val="dk1"/>
                </a:solidFill>
                <a:latin typeface="Cambria"/>
                <a:ea typeface="Cambria"/>
                <a:cs typeface="Cambria"/>
                <a:sym typeface="Cambria"/>
              </a:rPr>
              <a:t>ref</a:t>
            </a:r>
            <a:r>
              <a:rPr lang="en-US" sz="2000">
                <a:solidFill>
                  <a:schemeClr val="dk1"/>
                </a:solidFill>
                <a:latin typeface="Cambria"/>
                <a:ea typeface="Cambria"/>
                <a:cs typeface="Cambria"/>
                <a:sym typeface="Cambria"/>
              </a:rPr>
              <a:t>/R</a:t>
            </a:r>
            <a:r>
              <a:rPr baseline="-25000" lang="en-US" sz="2000">
                <a:solidFill>
                  <a:schemeClr val="dk1"/>
                </a:solidFill>
                <a:latin typeface="Cambria"/>
                <a:ea typeface="Cambria"/>
                <a:cs typeface="Cambria"/>
                <a:sym typeface="Cambria"/>
              </a:rPr>
              <a:t>sense</a:t>
            </a:r>
            <a:endParaRPr sz="2000">
              <a:solidFill>
                <a:schemeClr val="dk1"/>
              </a:solidFill>
              <a:latin typeface="Cambria"/>
              <a:ea typeface="Cambria"/>
              <a:cs typeface="Cambria"/>
              <a:sym typeface="Cambria"/>
            </a:endParaRPr>
          </a:p>
        </p:txBody>
      </p:sp>
      <p:cxnSp>
        <p:nvCxnSpPr>
          <p:cNvPr id="1118" name="Google Shape;1118;p52"/>
          <p:cNvCxnSpPr/>
          <p:nvPr/>
        </p:nvCxnSpPr>
        <p:spPr>
          <a:xfrm>
            <a:off x="7088777" y="4293326"/>
            <a:ext cx="252549" cy="0"/>
          </a:xfrm>
          <a:prstGeom prst="straightConnector1">
            <a:avLst/>
          </a:prstGeom>
          <a:noFill/>
          <a:ln cap="flat" cmpd="sng" w="9525">
            <a:solidFill>
              <a:schemeClr val="dk1"/>
            </a:solidFill>
            <a:prstDash val="solid"/>
            <a:miter lim="800000"/>
            <a:headEnd len="sm" w="sm" type="none"/>
            <a:tailEnd len="med" w="med" type="triangle"/>
          </a:ln>
        </p:spPr>
      </p:cxnSp>
      <p:pic>
        <p:nvPicPr>
          <p:cNvPr id="1119" name="Google Shape;1119;p52"/>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1"/>
                                        <p:tgtEl>
                                          <p:spTgt spid="1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53"/>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25" name="Google Shape;1125;p53"/>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126" name="Google Shape;1126;p53"/>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53</a:t>
            </a:r>
            <a:endParaRPr sz="1600">
              <a:solidFill>
                <a:srgbClr val="F2C413"/>
              </a:solidFill>
              <a:latin typeface="Cambria"/>
              <a:ea typeface="Cambria"/>
              <a:cs typeface="Cambria"/>
              <a:sym typeface="Cambria"/>
            </a:endParaRPr>
          </a:p>
        </p:txBody>
      </p:sp>
      <p:pic>
        <p:nvPicPr>
          <p:cNvPr descr="Logo&#10;&#10;Description automatically generated" id="1127" name="Google Shape;1127;p53"/>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128" name="Google Shape;1128;p53"/>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29" name="Google Shape;1129;p53"/>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Laser Diode Driver Schematic</a:t>
            </a:r>
            <a:endParaRPr sz="1800">
              <a:solidFill>
                <a:schemeClr val="dk1"/>
              </a:solidFill>
              <a:latin typeface="Calibri"/>
              <a:ea typeface="Calibri"/>
              <a:cs typeface="Calibri"/>
              <a:sym typeface="Calibri"/>
            </a:endParaRPr>
          </a:p>
        </p:txBody>
      </p:sp>
      <p:sp>
        <p:nvSpPr>
          <p:cNvPr id="1130" name="Google Shape;1130;p53"/>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131" name="Google Shape;1131;p53"/>
          <p:cNvPicPr preferRelativeResize="0"/>
          <p:nvPr/>
        </p:nvPicPr>
        <p:blipFill rotWithShape="1">
          <a:blip r:embed="rId4">
            <a:alphaModFix/>
          </a:blip>
          <a:srcRect b="0" l="0" r="0" t="0"/>
          <a:stretch/>
        </p:blipFill>
        <p:spPr>
          <a:xfrm>
            <a:off x="3181256" y="1148404"/>
            <a:ext cx="5829483" cy="4561192"/>
          </a:xfrm>
          <a:prstGeom prst="rect">
            <a:avLst/>
          </a:prstGeom>
          <a:noFill/>
          <a:ln>
            <a:noFill/>
          </a:ln>
        </p:spPr>
      </p:pic>
      <p:pic>
        <p:nvPicPr>
          <p:cNvPr id="1132" name="Google Shape;1132;p53"/>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1"/>
                                        <p:tgtEl>
                                          <p:spTgt spid="1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54"/>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38" name="Google Shape;1138;p54"/>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139" name="Google Shape;1139;p54"/>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54</a:t>
            </a:r>
            <a:endParaRPr sz="1600">
              <a:solidFill>
                <a:srgbClr val="F2C413"/>
              </a:solidFill>
              <a:latin typeface="Cambria"/>
              <a:ea typeface="Cambria"/>
              <a:cs typeface="Cambria"/>
              <a:sym typeface="Cambria"/>
            </a:endParaRPr>
          </a:p>
        </p:txBody>
      </p:sp>
      <p:pic>
        <p:nvPicPr>
          <p:cNvPr descr="Logo&#10;&#10;Description automatically generated" id="1140" name="Google Shape;1140;p54"/>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141" name="Google Shape;1141;p54"/>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42" name="Google Shape;1142;p54"/>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Laser Diode Driver PCB</a:t>
            </a:r>
            <a:endParaRPr sz="1800">
              <a:solidFill>
                <a:schemeClr val="dk1"/>
              </a:solidFill>
              <a:latin typeface="Calibri"/>
              <a:ea typeface="Calibri"/>
              <a:cs typeface="Calibri"/>
              <a:sym typeface="Calibri"/>
            </a:endParaRPr>
          </a:p>
        </p:txBody>
      </p:sp>
      <p:sp>
        <p:nvSpPr>
          <p:cNvPr id="1143" name="Google Shape;1143;p54"/>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144" name="Google Shape;1144;p54"/>
          <p:cNvPicPr preferRelativeResize="0"/>
          <p:nvPr/>
        </p:nvPicPr>
        <p:blipFill rotWithShape="1">
          <a:blip r:embed="rId4">
            <a:alphaModFix/>
          </a:blip>
          <a:srcRect b="0" l="0" r="0" t="0"/>
          <a:stretch/>
        </p:blipFill>
        <p:spPr>
          <a:xfrm>
            <a:off x="1250496" y="1086509"/>
            <a:ext cx="3873810" cy="2432562"/>
          </a:xfrm>
          <a:prstGeom prst="rect">
            <a:avLst/>
          </a:prstGeom>
          <a:noFill/>
          <a:ln>
            <a:noFill/>
          </a:ln>
        </p:spPr>
      </p:pic>
      <p:pic>
        <p:nvPicPr>
          <p:cNvPr id="1145" name="Google Shape;1145;p54"/>
          <p:cNvPicPr preferRelativeResize="0"/>
          <p:nvPr/>
        </p:nvPicPr>
        <p:blipFill rotWithShape="1">
          <a:blip r:embed="rId5">
            <a:alphaModFix/>
          </a:blip>
          <a:srcRect b="0" l="0" r="0" t="0"/>
          <a:stretch/>
        </p:blipFill>
        <p:spPr>
          <a:xfrm rot="5400000">
            <a:off x="1925338" y="2884488"/>
            <a:ext cx="2524125" cy="4143375"/>
          </a:xfrm>
          <a:prstGeom prst="rect">
            <a:avLst/>
          </a:prstGeom>
          <a:noFill/>
          <a:ln>
            <a:noFill/>
          </a:ln>
        </p:spPr>
      </p:pic>
      <p:sp>
        <p:nvSpPr>
          <p:cNvPr id="1146" name="Google Shape;1146;p54"/>
          <p:cNvSpPr txBox="1"/>
          <p:nvPr/>
        </p:nvSpPr>
        <p:spPr>
          <a:xfrm>
            <a:off x="6095998" y="963962"/>
            <a:ext cx="4669635" cy="16927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mbria"/>
                <a:ea typeface="Cambria"/>
                <a:cs typeface="Cambria"/>
                <a:sym typeface="Cambria"/>
              </a:rPr>
              <a:t>Verification:</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Measured current values at different digital potentiometer settings.</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Ensured a constant delivery of current.</a:t>
            </a:r>
            <a:endParaRPr/>
          </a:p>
        </p:txBody>
      </p:sp>
      <p:graphicFrame>
        <p:nvGraphicFramePr>
          <p:cNvPr id="1147" name="Google Shape;1147;p54"/>
          <p:cNvGraphicFramePr/>
          <p:nvPr/>
        </p:nvGraphicFramePr>
        <p:xfrm>
          <a:off x="6150766" y="3082528"/>
          <a:ext cx="3000000" cy="3000000"/>
        </p:xfrm>
        <a:graphic>
          <a:graphicData uri="http://schemas.openxmlformats.org/drawingml/2006/table">
            <a:tbl>
              <a:tblPr bandRow="1" firstRow="1">
                <a:noFill/>
                <a:tableStyleId>{E0D20D18-3A2A-4B8E-952F-16E9D9733124}</a:tableStyleId>
              </a:tblPr>
              <a:tblGrid>
                <a:gridCol w="2334825"/>
                <a:gridCol w="2334825"/>
              </a:tblGrid>
              <a:tr h="561600">
                <a:tc>
                  <a:txBody>
                    <a:bodyPr/>
                    <a:lstStyle/>
                    <a:p>
                      <a:pPr indent="0" lvl="0" marL="0" marR="0" rtl="0" algn="ctr">
                        <a:spcBef>
                          <a:spcPts val="0"/>
                        </a:spcBef>
                        <a:spcAft>
                          <a:spcPts val="0"/>
                        </a:spcAft>
                        <a:buNone/>
                      </a:pPr>
                      <a:r>
                        <a:rPr lang="en-US" sz="1800" u="none" cap="none" strike="noStrike"/>
                        <a:t>Digital Potentiometer Value (0-255)</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Measured Output Current (A)</a:t>
                      </a:r>
                      <a:endParaRPr/>
                    </a:p>
                  </a:txBody>
                  <a:tcPr marT="45725" marB="45725" marR="91450" marL="91450"/>
                </a:tc>
              </a:tr>
              <a:tr h="224650">
                <a:tc>
                  <a:txBody>
                    <a:bodyPr/>
                    <a:lstStyle/>
                    <a:p>
                      <a:pPr indent="0" lvl="0" marL="0" marR="0" rtl="0" algn="ctr">
                        <a:spcBef>
                          <a:spcPts val="0"/>
                        </a:spcBef>
                        <a:spcAft>
                          <a:spcPts val="0"/>
                        </a:spcAft>
                        <a:buNone/>
                      </a:pPr>
                      <a:r>
                        <a:rPr lang="en-US" sz="1800" u="none" cap="none" strike="noStrike"/>
                        <a:t>5</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3.029</a:t>
                      </a:r>
                      <a:endParaRPr/>
                    </a:p>
                  </a:txBody>
                  <a:tcPr marT="45725" marB="45725" marR="91450" marL="91450"/>
                </a:tc>
              </a:tr>
              <a:tr h="224650">
                <a:tc>
                  <a:txBody>
                    <a:bodyPr/>
                    <a:lstStyle/>
                    <a:p>
                      <a:pPr indent="0" lvl="0" marL="0" marR="0" rtl="0" algn="ctr">
                        <a:spcBef>
                          <a:spcPts val="0"/>
                        </a:spcBef>
                        <a:spcAft>
                          <a:spcPts val="0"/>
                        </a:spcAft>
                        <a:buNone/>
                      </a:pPr>
                      <a:r>
                        <a:rPr lang="en-US" sz="1800" u="none" cap="none" strike="noStrike"/>
                        <a:t>51</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2.259</a:t>
                      </a:r>
                      <a:endParaRPr/>
                    </a:p>
                  </a:txBody>
                  <a:tcPr marT="45725" marB="45725" marR="91450" marL="91450"/>
                </a:tc>
              </a:tr>
              <a:tr h="224650">
                <a:tc>
                  <a:txBody>
                    <a:bodyPr/>
                    <a:lstStyle/>
                    <a:p>
                      <a:pPr indent="0" lvl="0" marL="0" marR="0" rtl="0" algn="ctr">
                        <a:spcBef>
                          <a:spcPts val="0"/>
                        </a:spcBef>
                        <a:spcAft>
                          <a:spcPts val="0"/>
                        </a:spcAft>
                        <a:buNone/>
                      </a:pPr>
                      <a:r>
                        <a:rPr lang="en-US" sz="1800" u="none" cap="none" strike="noStrike"/>
                        <a:t>102</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1.671</a:t>
                      </a:r>
                      <a:endParaRPr/>
                    </a:p>
                  </a:txBody>
                  <a:tcPr marT="45725" marB="45725" marR="91450" marL="91450"/>
                </a:tc>
              </a:tr>
              <a:tr h="224650">
                <a:tc>
                  <a:txBody>
                    <a:bodyPr/>
                    <a:lstStyle/>
                    <a:p>
                      <a:pPr indent="0" lvl="0" marL="0" marR="0" rtl="0" algn="ctr">
                        <a:spcBef>
                          <a:spcPts val="0"/>
                        </a:spcBef>
                        <a:spcAft>
                          <a:spcPts val="0"/>
                        </a:spcAft>
                        <a:buNone/>
                      </a:pPr>
                      <a:r>
                        <a:rPr lang="en-US" sz="1800" u="none" cap="none" strike="noStrike"/>
                        <a:t>153</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1.095</a:t>
                      </a:r>
                      <a:endParaRPr/>
                    </a:p>
                  </a:txBody>
                  <a:tcPr marT="45725" marB="45725" marR="91450" marL="91450"/>
                </a:tc>
              </a:tr>
              <a:tr h="224650">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204</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0.579</a:t>
                      </a:r>
                      <a:endParaRPr/>
                    </a:p>
                  </a:txBody>
                  <a:tcPr marT="45725" marB="45725" marR="91450" marL="91450"/>
                </a:tc>
              </a:tr>
              <a:tr h="224650">
                <a:tc>
                  <a:txBody>
                    <a:bodyPr/>
                    <a:lstStyle/>
                    <a:p>
                      <a:pPr indent="0" lvl="0" marL="0" marR="0" rtl="0" algn="ctr">
                        <a:spcBef>
                          <a:spcPts val="0"/>
                        </a:spcBef>
                        <a:spcAft>
                          <a:spcPts val="0"/>
                        </a:spcAft>
                        <a:buNone/>
                      </a:pPr>
                      <a:r>
                        <a:rPr lang="en-US" sz="1800" u="none" cap="none" strike="noStrike"/>
                        <a:t>255</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0</a:t>
                      </a:r>
                      <a:endParaRPr/>
                    </a:p>
                  </a:txBody>
                  <a:tcPr marT="45725" marB="45725" marR="91450" marL="91450"/>
                </a:tc>
              </a:tr>
            </a:tbl>
          </a:graphicData>
        </a:graphic>
      </p:graphicFrame>
      <p:pic>
        <p:nvPicPr>
          <p:cNvPr id="1148" name="Google Shape;1148;p54"/>
          <p:cNvPicPr preferRelativeResize="0"/>
          <p:nvPr/>
        </p:nvPicPr>
        <p:blipFill rotWithShape="1">
          <a:blip r:embed="rId6">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1"/>
                                        <p:tgtEl>
                                          <p:spTgt spid="1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55"/>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5" name="Google Shape;1155;p55"/>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156" name="Google Shape;1156;p55"/>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157" name="Google Shape;1157;p55"/>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158" name="Google Shape;1158;p55"/>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9" name="Google Shape;1159;p55"/>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Encountering a Major Problem</a:t>
            </a:r>
            <a:endParaRPr/>
          </a:p>
        </p:txBody>
      </p:sp>
      <p:sp>
        <p:nvSpPr>
          <p:cNvPr id="1160" name="Google Shape;1160;p55"/>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161" name="Google Shape;1161;p55"/>
          <p:cNvSpPr txBox="1"/>
          <p:nvPr/>
        </p:nvSpPr>
        <p:spPr>
          <a:xfrm>
            <a:off x="787967" y="1498773"/>
            <a:ext cx="813074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mbria"/>
                <a:ea typeface="Cambria"/>
                <a:cs typeface="Cambria"/>
                <a:sym typeface="Cambria"/>
              </a:rPr>
              <a:t>Problem:</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The laser diode broke on April 8</a:t>
            </a:r>
            <a:r>
              <a:rPr baseline="30000" lang="en-US" sz="1800">
                <a:solidFill>
                  <a:schemeClr val="dk1"/>
                </a:solidFill>
                <a:latin typeface="Cambria"/>
                <a:ea typeface="Cambria"/>
                <a:cs typeface="Cambria"/>
                <a:sym typeface="Cambria"/>
              </a:rPr>
              <a:t>th</a:t>
            </a:r>
            <a:r>
              <a:rPr lang="en-US" sz="1800">
                <a:solidFill>
                  <a:schemeClr val="dk1"/>
                </a:solidFill>
                <a:latin typeface="Cambria"/>
                <a:ea typeface="Cambria"/>
                <a:cs typeface="Cambria"/>
                <a:sym typeface="Cambria"/>
              </a:rPr>
              <a:t>, 2022, before critical sintering testing.</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Mechanical stress cause anode to fall off</a:t>
            </a:r>
            <a:endParaRPr/>
          </a:p>
          <a:p>
            <a:pPr indent="0" lvl="0" marL="0" marR="0" rtl="0" algn="l">
              <a:spcBef>
                <a:spcPts val="0"/>
              </a:spcBef>
              <a:spcAft>
                <a:spcPts val="0"/>
              </a:spcAft>
              <a:buNone/>
            </a:pPr>
            <a:r>
              <a:t/>
            </a:r>
            <a:endParaRPr sz="1800">
              <a:solidFill>
                <a:schemeClr val="dk1"/>
              </a:solidFill>
              <a:latin typeface="Cambria"/>
              <a:ea typeface="Cambria"/>
              <a:cs typeface="Cambria"/>
              <a:sym typeface="Cambria"/>
            </a:endParaRPr>
          </a:p>
          <a:p>
            <a:pPr indent="0" lvl="0" marL="0" marR="0" rtl="0" algn="l">
              <a:spcBef>
                <a:spcPts val="0"/>
              </a:spcBef>
              <a:spcAft>
                <a:spcPts val="0"/>
              </a:spcAft>
              <a:buNone/>
            </a:pPr>
            <a:r>
              <a:rPr b="1" lang="en-US" sz="1800">
                <a:solidFill>
                  <a:schemeClr val="dk1"/>
                </a:solidFill>
                <a:latin typeface="Cambria"/>
                <a:ea typeface="Cambria"/>
                <a:cs typeface="Cambria"/>
                <a:sym typeface="Cambria"/>
              </a:rPr>
              <a:t>Solution: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Order a laser module, along with a 12 V power supply, to ensure sintering testing before project submittal.</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In parallel, a new laser diode was ordered to complete designed laser module.</a:t>
            </a:r>
            <a:endParaRPr/>
          </a:p>
        </p:txBody>
      </p:sp>
      <p:pic>
        <p:nvPicPr>
          <p:cNvPr descr="A gold ring on a wooden surface&#10;&#10;Description automatically generated with low confidence" id="1162" name="Google Shape;1162;p55"/>
          <p:cNvPicPr preferRelativeResize="0"/>
          <p:nvPr/>
        </p:nvPicPr>
        <p:blipFill rotWithShape="1">
          <a:blip r:embed="rId4">
            <a:alphaModFix/>
          </a:blip>
          <a:srcRect b="27562" l="35982" r="20910" t="38196"/>
          <a:stretch/>
        </p:blipFill>
        <p:spPr>
          <a:xfrm>
            <a:off x="9077739" y="3469560"/>
            <a:ext cx="2211355" cy="2341985"/>
          </a:xfrm>
          <a:prstGeom prst="rect">
            <a:avLst/>
          </a:prstGeom>
          <a:noFill/>
          <a:ln>
            <a:noFill/>
          </a:ln>
        </p:spPr>
      </p:pic>
      <p:pic>
        <p:nvPicPr>
          <p:cNvPr id="1163" name="Google Shape;1163;p55"/>
          <p:cNvPicPr preferRelativeResize="0"/>
          <p:nvPr/>
        </p:nvPicPr>
        <p:blipFill rotWithShape="1">
          <a:blip r:embed="rId5">
            <a:alphaModFix/>
          </a:blip>
          <a:srcRect b="34879" l="0" r="0" t="37873"/>
          <a:stretch/>
        </p:blipFill>
        <p:spPr>
          <a:xfrm>
            <a:off x="952498" y="4107187"/>
            <a:ext cx="5143500" cy="1868557"/>
          </a:xfrm>
          <a:prstGeom prst="rect">
            <a:avLst/>
          </a:prstGeom>
          <a:noFill/>
          <a:ln>
            <a:noFill/>
          </a:ln>
        </p:spPr>
      </p:pic>
      <p:cxnSp>
        <p:nvCxnSpPr>
          <p:cNvPr id="1164" name="Google Shape;1164;p55"/>
          <p:cNvCxnSpPr/>
          <p:nvPr/>
        </p:nvCxnSpPr>
        <p:spPr>
          <a:xfrm flipH="1" rot="10800000">
            <a:off x="6255024" y="4640552"/>
            <a:ext cx="2663689" cy="400913"/>
          </a:xfrm>
          <a:prstGeom prst="straightConnector1">
            <a:avLst/>
          </a:prstGeom>
          <a:noFill/>
          <a:ln cap="flat" cmpd="sng" w="22225">
            <a:solidFill>
              <a:schemeClr val="dk1"/>
            </a:solidFill>
            <a:prstDash val="solid"/>
            <a:miter lim="800000"/>
            <a:headEnd len="sm" w="sm" type="none"/>
            <a:tailEnd len="med" w="med" type="triangle"/>
          </a:ln>
        </p:spPr>
      </p:cxnSp>
      <p:pic>
        <p:nvPicPr>
          <p:cNvPr id="1165" name="Google Shape;1165;p55"/>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1"/>
                                        <p:tgtEl>
                                          <p:spTgt spid="1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56"/>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71" name="Google Shape;1171;p56"/>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172" name="Google Shape;1172;p56"/>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173" name="Google Shape;1173;p56"/>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174" name="Google Shape;1174;p56"/>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75" name="Google Shape;1175;p56"/>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Final Printer Prototype</a:t>
            </a:r>
            <a:endParaRPr sz="1800">
              <a:solidFill>
                <a:schemeClr val="dk1"/>
              </a:solidFill>
              <a:latin typeface="Calibri"/>
              <a:ea typeface="Calibri"/>
              <a:cs typeface="Calibri"/>
              <a:sym typeface="Calibri"/>
            </a:endParaRPr>
          </a:p>
        </p:txBody>
      </p:sp>
      <p:sp>
        <p:nvSpPr>
          <p:cNvPr id="1176" name="Google Shape;1176;p56"/>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177" name="Google Shape;1177;p56"/>
          <p:cNvPicPr preferRelativeResize="0"/>
          <p:nvPr/>
        </p:nvPicPr>
        <p:blipFill rotWithShape="1">
          <a:blip r:embed="rId4">
            <a:alphaModFix/>
          </a:blip>
          <a:srcRect b="15479" l="8655" r="6568" t="13110"/>
          <a:stretch/>
        </p:blipFill>
        <p:spPr>
          <a:xfrm>
            <a:off x="5052289" y="1090924"/>
            <a:ext cx="3639010" cy="4087082"/>
          </a:xfrm>
          <a:prstGeom prst="rect">
            <a:avLst/>
          </a:prstGeom>
          <a:noFill/>
          <a:ln>
            <a:noFill/>
          </a:ln>
        </p:spPr>
      </p:pic>
      <p:sp>
        <p:nvSpPr>
          <p:cNvPr id="1178" name="Google Shape;1178;p56"/>
          <p:cNvSpPr txBox="1"/>
          <p:nvPr/>
        </p:nvSpPr>
        <p:spPr>
          <a:xfrm>
            <a:off x="792541" y="1442800"/>
            <a:ext cx="6079253" cy="286232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mbria"/>
                <a:ea typeface="Cambria"/>
                <a:cs typeface="Cambria"/>
                <a:sym typeface="Cambria"/>
              </a:rPr>
              <a:t>SLS 3D Printer Final Prototype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Used for multiple tests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5 axis movements</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Gcode parsing</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Distance consistency </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“Dry” printing</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Sintering</a:t>
            </a:r>
            <a:endParaRPr/>
          </a:p>
          <a:p>
            <a:pPr indent="-285750" lvl="2" marL="12001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Printing</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Multiple successful prints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Stress testing</a:t>
            </a:r>
            <a:endParaRPr/>
          </a:p>
        </p:txBody>
      </p:sp>
      <p:pic>
        <p:nvPicPr>
          <p:cNvPr id="1179" name="Google Shape;1179;p56"/>
          <p:cNvPicPr preferRelativeResize="0"/>
          <p:nvPr/>
        </p:nvPicPr>
        <p:blipFill rotWithShape="1">
          <a:blip r:embed="rId5">
            <a:alphaModFix/>
          </a:blip>
          <a:srcRect b="0" l="0" r="0" t="0"/>
          <a:stretch/>
        </p:blipFill>
        <p:spPr>
          <a:xfrm>
            <a:off x="11430000" y="6096000"/>
            <a:ext cx="609600" cy="609600"/>
          </a:xfrm>
          <a:prstGeom prst="rect">
            <a:avLst/>
          </a:prstGeom>
          <a:noFill/>
          <a:ln>
            <a:noFill/>
          </a:ln>
        </p:spPr>
      </p:pic>
      <p:pic>
        <p:nvPicPr>
          <p:cNvPr id="1180" name="Google Shape;1180;p56"/>
          <p:cNvPicPr preferRelativeResize="0"/>
          <p:nvPr/>
        </p:nvPicPr>
        <p:blipFill rotWithShape="1">
          <a:blip r:embed="rId6">
            <a:alphaModFix/>
          </a:blip>
          <a:srcRect b="0" l="0" r="0" t="0"/>
          <a:stretch/>
        </p:blipFill>
        <p:spPr>
          <a:xfrm rot="-5400000">
            <a:off x="9366773" y="3615144"/>
            <a:ext cx="2215333" cy="3181807"/>
          </a:xfrm>
          <a:prstGeom prst="rect">
            <a:avLst/>
          </a:prstGeom>
          <a:noFill/>
          <a:ln>
            <a:noFill/>
          </a:ln>
        </p:spPr>
      </p:pic>
      <p:pic>
        <p:nvPicPr>
          <p:cNvPr id="1181" name="Google Shape;1181;p56"/>
          <p:cNvPicPr preferRelativeResize="0"/>
          <p:nvPr/>
        </p:nvPicPr>
        <p:blipFill rotWithShape="1">
          <a:blip r:embed="rId7">
            <a:alphaModFix/>
          </a:blip>
          <a:srcRect b="9156" l="3176" r="5583" t="8257"/>
          <a:stretch/>
        </p:blipFill>
        <p:spPr>
          <a:xfrm>
            <a:off x="8883536" y="1090924"/>
            <a:ext cx="2518071" cy="29260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1"/>
                                        <p:tgtEl>
                                          <p:spTgt spid="1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57"/>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8" name="Google Shape;1188;p57"/>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189" name="Google Shape;1189;p57"/>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190" name="Google Shape;1190;p57"/>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191" name="Google Shape;1191;p57"/>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2" name="Google Shape;1192;p57"/>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Final Laser Module Prototype</a:t>
            </a:r>
            <a:endParaRPr/>
          </a:p>
        </p:txBody>
      </p:sp>
      <p:sp>
        <p:nvSpPr>
          <p:cNvPr id="1193" name="Google Shape;1193;p57"/>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descr="A black drone on a white surface&#10;&#10;Description automatically generated with low confidence" id="1194" name="Google Shape;1194;p57"/>
          <p:cNvPicPr preferRelativeResize="0"/>
          <p:nvPr/>
        </p:nvPicPr>
        <p:blipFill rotWithShape="1">
          <a:blip r:embed="rId4">
            <a:alphaModFix/>
          </a:blip>
          <a:srcRect b="34527" l="28925" r="29687" t="42489"/>
          <a:stretch/>
        </p:blipFill>
        <p:spPr>
          <a:xfrm>
            <a:off x="158453" y="1211307"/>
            <a:ext cx="1965927" cy="1455628"/>
          </a:xfrm>
          <a:prstGeom prst="rect">
            <a:avLst/>
          </a:prstGeom>
          <a:noFill/>
          <a:ln cap="flat" cmpd="sng" w="9525">
            <a:solidFill>
              <a:schemeClr val="dk1"/>
            </a:solidFill>
            <a:prstDash val="solid"/>
            <a:round/>
            <a:headEnd len="sm" w="sm" type="none"/>
            <a:tailEnd len="sm" w="sm" type="none"/>
          </a:ln>
        </p:spPr>
      </p:pic>
      <p:pic>
        <p:nvPicPr>
          <p:cNvPr id="1195" name="Google Shape;1195;p57"/>
          <p:cNvPicPr preferRelativeResize="0"/>
          <p:nvPr/>
        </p:nvPicPr>
        <p:blipFill rotWithShape="1">
          <a:blip r:embed="rId5">
            <a:alphaModFix/>
          </a:blip>
          <a:srcRect b="26229" l="18319" r="23835" t="30688"/>
          <a:stretch/>
        </p:blipFill>
        <p:spPr>
          <a:xfrm>
            <a:off x="158452" y="4413772"/>
            <a:ext cx="1965927" cy="1952352"/>
          </a:xfrm>
          <a:prstGeom prst="rect">
            <a:avLst/>
          </a:prstGeom>
          <a:noFill/>
          <a:ln cap="flat" cmpd="sng" w="9525">
            <a:solidFill>
              <a:schemeClr val="dk1"/>
            </a:solidFill>
            <a:prstDash val="solid"/>
            <a:round/>
            <a:headEnd len="sm" w="sm" type="none"/>
            <a:tailEnd len="sm" w="sm" type="none"/>
          </a:ln>
        </p:spPr>
      </p:pic>
      <p:pic>
        <p:nvPicPr>
          <p:cNvPr descr="A picture containing indoor&#10;&#10;Description automatically generated" id="1196" name="Google Shape;1196;p57"/>
          <p:cNvPicPr preferRelativeResize="0"/>
          <p:nvPr/>
        </p:nvPicPr>
        <p:blipFill rotWithShape="1">
          <a:blip r:embed="rId6">
            <a:alphaModFix/>
          </a:blip>
          <a:srcRect b="37114" l="30307" r="29249" t="38706"/>
          <a:stretch/>
        </p:blipFill>
        <p:spPr>
          <a:xfrm>
            <a:off x="158453" y="2763964"/>
            <a:ext cx="1965927" cy="1567156"/>
          </a:xfrm>
          <a:prstGeom prst="rect">
            <a:avLst/>
          </a:prstGeom>
          <a:noFill/>
          <a:ln cap="flat" cmpd="sng" w="9525">
            <a:solidFill>
              <a:schemeClr val="dk1"/>
            </a:solidFill>
            <a:prstDash val="solid"/>
            <a:round/>
            <a:headEnd len="sm" w="sm" type="none"/>
            <a:tailEnd len="sm" w="sm" type="none"/>
          </a:ln>
        </p:spPr>
      </p:pic>
      <p:pic>
        <p:nvPicPr>
          <p:cNvPr descr="A picture containing indoor&#10;&#10;Description automatically generated" id="1197" name="Google Shape;1197;p57"/>
          <p:cNvPicPr preferRelativeResize="0"/>
          <p:nvPr/>
        </p:nvPicPr>
        <p:blipFill rotWithShape="1">
          <a:blip r:embed="rId7">
            <a:alphaModFix/>
          </a:blip>
          <a:srcRect b="14825" l="1647" r="22581" t="32637"/>
          <a:stretch/>
        </p:blipFill>
        <p:spPr>
          <a:xfrm>
            <a:off x="2253614" y="1593665"/>
            <a:ext cx="2073500" cy="1916939"/>
          </a:xfrm>
          <a:prstGeom prst="rect">
            <a:avLst/>
          </a:prstGeom>
          <a:noFill/>
          <a:ln cap="flat" cmpd="sng" w="9525">
            <a:solidFill>
              <a:schemeClr val="dk1"/>
            </a:solidFill>
            <a:prstDash val="solid"/>
            <a:round/>
            <a:headEnd len="sm" w="sm" type="none"/>
            <a:tailEnd len="sm" w="sm" type="none"/>
          </a:ln>
        </p:spPr>
      </p:pic>
      <p:pic>
        <p:nvPicPr>
          <p:cNvPr descr="A picture containing indoor, wall, desk&#10;&#10;Description automatically generated" id="1198" name="Google Shape;1198;p57"/>
          <p:cNvPicPr preferRelativeResize="0"/>
          <p:nvPr/>
        </p:nvPicPr>
        <p:blipFill rotWithShape="1">
          <a:blip r:embed="rId8">
            <a:alphaModFix/>
          </a:blip>
          <a:srcRect b="24636" l="14104" r="14039" t="0"/>
          <a:stretch/>
        </p:blipFill>
        <p:spPr>
          <a:xfrm>
            <a:off x="8689908" y="1551384"/>
            <a:ext cx="3442996" cy="4814740"/>
          </a:xfrm>
          <a:prstGeom prst="rect">
            <a:avLst/>
          </a:prstGeom>
          <a:noFill/>
          <a:ln cap="flat" cmpd="sng" w="9525">
            <a:solidFill>
              <a:schemeClr val="dk1"/>
            </a:solidFill>
            <a:prstDash val="solid"/>
            <a:round/>
            <a:headEnd len="sm" w="sm" type="none"/>
            <a:tailEnd len="sm" w="sm" type="none"/>
          </a:ln>
        </p:spPr>
      </p:pic>
      <p:pic>
        <p:nvPicPr>
          <p:cNvPr id="1199" name="Google Shape;1199;p57"/>
          <p:cNvPicPr preferRelativeResize="0"/>
          <p:nvPr/>
        </p:nvPicPr>
        <p:blipFill rotWithShape="1">
          <a:blip r:embed="rId9">
            <a:alphaModFix/>
          </a:blip>
          <a:srcRect b="0" l="0" r="0" t="5732"/>
          <a:stretch/>
        </p:blipFill>
        <p:spPr>
          <a:xfrm>
            <a:off x="4910579" y="3965510"/>
            <a:ext cx="3195864" cy="2401262"/>
          </a:xfrm>
          <a:prstGeom prst="rect">
            <a:avLst/>
          </a:prstGeom>
          <a:noFill/>
          <a:ln>
            <a:noFill/>
          </a:ln>
        </p:spPr>
      </p:pic>
      <p:sp>
        <p:nvSpPr>
          <p:cNvPr id="1200" name="Google Shape;1200;p57"/>
          <p:cNvSpPr txBox="1"/>
          <p:nvPr/>
        </p:nvSpPr>
        <p:spPr>
          <a:xfrm>
            <a:off x="92122" y="1218302"/>
            <a:ext cx="224919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Cylindrical Lens Mount	1</a:t>
            </a:r>
            <a:endParaRPr/>
          </a:p>
        </p:txBody>
      </p:sp>
      <p:sp>
        <p:nvSpPr>
          <p:cNvPr id="1201" name="Google Shape;1201;p57"/>
          <p:cNvSpPr txBox="1"/>
          <p:nvPr/>
        </p:nvSpPr>
        <p:spPr>
          <a:xfrm>
            <a:off x="92122" y="2733413"/>
            <a:ext cx="220273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Cylindrical Lens Mount	2</a:t>
            </a:r>
            <a:endParaRPr/>
          </a:p>
        </p:txBody>
      </p:sp>
      <p:sp>
        <p:nvSpPr>
          <p:cNvPr id="1202" name="Google Shape;1202;p57"/>
          <p:cNvSpPr txBox="1"/>
          <p:nvPr/>
        </p:nvSpPr>
        <p:spPr>
          <a:xfrm>
            <a:off x="93835" y="4378962"/>
            <a:ext cx="209516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Spherical Lens Mount	3</a:t>
            </a:r>
            <a:endParaRPr/>
          </a:p>
        </p:txBody>
      </p:sp>
      <p:sp>
        <p:nvSpPr>
          <p:cNvPr id="1203" name="Google Shape;1203;p57"/>
          <p:cNvSpPr txBox="1"/>
          <p:nvPr/>
        </p:nvSpPr>
        <p:spPr>
          <a:xfrm>
            <a:off x="4910579" y="5733749"/>
            <a:ext cx="18661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19 pixels = 68 μm</a:t>
            </a:r>
            <a:endParaRPr/>
          </a:p>
        </p:txBody>
      </p:sp>
      <p:sp>
        <p:nvSpPr>
          <p:cNvPr id="1204" name="Google Shape;1204;p57"/>
          <p:cNvSpPr txBox="1"/>
          <p:nvPr/>
        </p:nvSpPr>
        <p:spPr>
          <a:xfrm>
            <a:off x="4910579" y="5996792"/>
            <a:ext cx="18661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FF00"/>
                </a:solidFill>
                <a:latin typeface="Calibri"/>
                <a:ea typeface="Calibri"/>
                <a:cs typeface="Calibri"/>
                <a:sym typeface="Calibri"/>
              </a:rPr>
              <a:t>11 pixels = 39 μm</a:t>
            </a:r>
            <a:endParaRPr/>
          </a:p>
        </p:txBody>
      </p:sp>
      <p:pic>
        <p:nvPicPr>
          <p:cNvPr descr="A picture containing text, measuring stick, indoor&#10;&#10;Description automatically generated" id="1205" name="Google Shape;1205;p57"/>
          <p:cNvPicPr preferRelativeResize="0"/>
          <p:nvPr/>
        </p:nvPicPr>
        <p:blipFill rotWithShape="1">
          <a:blip r:embed="rId10">
            <a:alphaModFix/>
          </a:blip>
          <a:srcRect b="0" l="0" r="0" t="0"/>
          <a:stretch/>
        </p:blipFill>
        <p:spPr>
          <a:xfrm>
            <a:off x="2253614" y="3601457"/>
            <a:ext cx="2073500" cy="2764667"/>
          </a:xfrm>
          <a:prstGeom prst="rect">
            <a:avLst/>
          </a:prstGeom>
          <a:noFill/>
          <a:ln cap="flat" cmpd="sng" w="9525">
            <a:solidFill>
              <a:schemeClr val="dk1"/>
            </a:solidFill>
            <a:prstDash val="solid"/>
            <a:round/>
            <a:headEnd len="sm" w="sm" type="none"/>
            <a:tailEnd len="sm" w="sm" type="none"/>
          </a:ln>
        </p:spPr>
      </p:pic>
      <p:sp>
        <p:nvSpPr>
          <p:cNvPr id="1206" name="Google Shape;1206;p57"/>
          <p:cNvSpPr txBox="1"/>
          <p:nvPr/>
        </p:nvSpPr>
        <p:spPr>
          <a:xfrm>
            <a:off x="4100655" y="1581683"/>
            <a:ext cx="22645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4</a:t>
            </a:r>
            <a:endParaRPr/>
          </a:p>
        </p:txBody>
      </p:sp>
      <p:sp>
        <p:nvSpPr>
          <p:cNvPr id="1207" name="Google Shape;1207;p57"/>
          <p:cNvSpPr txBox="1"/>
          <p:nvPr/>
        </p:nvSpPr>
        <p:spPr>
          <a:xfrm>
            <a:off x="4100655" y="3558763"/>
            <a:ext cx="22645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5</a:t>
            </a:r>
            <a:endParaRPr/>
          </a:p>
        </p:txBody>
      </p:sp>
      <p:sp>
        <p:nvSpPr>
          <p:cNvPr id="1208" name="Google Shape;1208;p57"/>
          <p:cNvSpPr txBox="1"/>
          <p:nvPr/>
        </p:nvSpPr>
        <p:spPr>
          <a:xfrm>
            <a:off x="7862598" y="3960539"/>
            <a:ext cx="22645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6</a:t>
            </a:r>
            <a:endParaRPr/>
          </a:p>
        </p:txBody>
      </p:sp>
      <p:sp>
        <p:nvSpPr>
          <p:cNvPr id="1209" name="Google Shape;1209;p57"/>
          <p:cNvSpPr txBox="1"/>
          <p:nvPr/>
        </p:nvSpPr>
        <p:spPr>
          <a:xfrm>
            <a:off x="11906445" y="1542968"/>
            <a:ext cx="22645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7</a:t>
            </a:r>
            <a:endParaRPr/>
          </a:p>
        </p:txBody>
      </p:sp>
      <p:sp>
        <p:nvSpPr>
          <p:cNvPr id="1210" name="Google Shape;1210;p57"/>
          <p:cNvSpPr txBox="1"/>
          <p:nvPr/>
        </p:nvSpPr>
        <p:spPr>
          <a:xfrm>
            <a:off x="4507094" y="1227038"/>
            <a:ext cx="4002833"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Mounts and module printed with a Prusa iMKS3+ 3D printer</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Layer height: 0.2 mm</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Spot size: 68 μm x 39 μm</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Shape correction: Δ 5.44 to Δ 1.74</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Difficulties: layer height limited longitudinal optical alignment to 200 μm</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id="1211" name="Google Shape;1211;p57"/>
          <p:cNvPicPr preferRelativeResize="0"/>
          <p:nvPr/>
        </p:nvPicPr>
        <p:blipFill rotWithShape="1">
          <a:blip r:embed="rId11">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1"/>
                                        </p:tgtEl>
                                        <p:attrNameLst>
                                          <p:attrName>style.visibility</p:attrName>
                                        </p:attrNameLst>
                                      </p:cBhvr>
                                      <p:to>
                                        <p:strVal val="visible"/>
                                      </p:to>
                                    </p:set>
                                    <p:animEffect filter="fade" transition="in">
                                      <p:cBhvr>
                                        <p:cTn dur="1"/>
                                        <p:tgtEl>
                                          <p:spTgt spid="1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58"/>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8" name="Google Shape;1218;p58"/>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219" name="Google Shape;1219;p58"/>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220" name="Google Shape;1220;p58"/>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221" name="Google Shape;1221;p58"/>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2" name="Google Shape;1222;p58"/>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Powder Testing</a:t>
            </a:r>
            <a:endParaRPr/>
          </a:p>
        </p:txBody>
      </p:sp>
      <p:sp>
        <p:nvSpPr>
          <p:cNvPr id="1223" name="Google Shape;1223;p58"/>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224" name="Google Shape;1224;p58"/>
          <p:cNvSpPr txBox="1"/>
          <p:nvPr/>
        </p:nvSpPr>
        <p:spPr>
          <a:xfrm>
            <a:off x="1409252" y="1269402"/>
            <a:ext cx="5132225"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Multiple materials tested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Confectioners sugar (dyed for better light absorption)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Granulated sugar</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Granulated paraffin wax</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Iced tea mix</a:t>
            </a:r>
            <a:endParaRPr/>
          </a:p>
          <a:p>
            <a:pPr indent="0" lvl="0" marL="0" marR="0" rtl="0" algn="l">
              <a:spcBef>
                <a:spcPts val="0"/>
              </a:spcBef>
              <a:spcAft>
                <a:spcPts val="0"/>
              </a:spcAft>
              <a:buNone/>
            </a:pPr>
            <a:r>
              <a:rPr lang="en-US" sz="1800">
                <a:solidFill>
                  <a:schemeClr val="dk1"/>
                </a:solidFill>
                <a:latin typeface="Cambria"/>
                <a:ea typeface="Cambria"/>
                <a:cs typeface="Cambria"/>
                <a:sym typeface="Cambria"/>
              </a:rPr>
              <a:t>Multiple metrics tested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Surface consistency (when spread by printer)</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Ease of sintering </a:t>
            </a:r>
            <a:endParaRPr/>
          </a:p>
        </p:txBody>
      </p:sp>
      <p:graphicFrame>
        <p:nvGraphicFramePr>
          <p:cNvPr id="1225" name="Google Shape;1225;p58"/>
          <p:cNvGraphicFramePr/>
          <p:nvPr/>
        </p:nvGraphicFramePr>
        <p:xfrm>
          <a:off x="7116735" y="1301783"/>
          <a:ext cx="3000000" cy="3000000"/>
        </p:xfrm>
        <a:graphic>
          <a:graphicData uri="http://schemas.openxmlformats.org/drawingml/2006/table">
            <a:tbl>
              <a:tblPr>
                <a:noFill/>
                <a:tableStyleId>{FD76BB46-5D0E-4B73-BAF3-2709285E68D6}</a:tableStyleId>
              </a:tblPr>
              <a:tblGrid>
                <a:gridCol w="1558325"/>
                <a:gridCol w="1380625"/>
                <a:gridCol w="1189250"/>
              </a:tblGrid>
              <a:tr h="623150">
                <a:tc>
                  <a:txBody>
                    <a:bodyPr/>
                    <a:lstStyle/>
                    <a:p>
                      <a:pPr indent="0" lvl="0" marL="0" marR="0" rtl="0" algn="ctr">
                        <a:spcBef>
                          <a:spcPts val="0"/>
                        </a:spcBef>
                        <a:spcAft>
                          <a:spcPts val="0"/>
                        </a:spcAft>
                        <a:buNone/>
                      </a:pPr>
                      <a:r>
                        <a:t/>
                      </a:r>
                      <a:endParaRPr b="0" i="0" sz="1400" u="none" cap="none" strike="noStrike">
                        <a:solidFill>
                          <a:srgbClr val="000000"/>
                        </a:solidFill>
                        <a:latin typeface="Cambria"/>
                        <a:ea typeface="Cambria"/>
                        <a:cs typeface="Cambria"/>
                        <a:sym typeface="Cambria"/>
                      </a:endParaRPr>
                    </a:p>
                  </a:txBody>
                  <a:tcPr marT="9525" marB="0" marR="9525" marL="9525"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Surface Consistency</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B8CA"/>
                    </a:solidFill>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Ease of Sintering</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B8CA"/>
                    </a:solidFill>
                  </a:tcPr>
                </a:tc>
              </a:tr>
              <a:tr h="926100">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Confectioners Sugar</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B8CA"/>
                    </a:solidFill>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Poor</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Decent</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3575">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Granulated Sugar</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B8CA"/>
                    </a:solidFill>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Good</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Poor</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26100">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Granulated Wax</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B8CA"/>
                    </a:solidFill>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Decent</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Decent</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44275">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Iced Tea Mix</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Good</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Good</a:t>
                      </a:r>
                      <a:endParaRPr b="0" i="0" sz="1400" u="none" cap="none" strike="noStrike">
                        <a:solidFill>
                          <a:srgbClr val="000000"/>
                        </a:solidFill>
                        <a:latin typeface="Cambria"/>
                        <a:ea typeface="Cambria"/>
                        <a:cs typeface="Cambria"/>
                        <a:sym typeface="Cambria"/>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r>
            </a:tbl>
          </a:graphicData>
        </a:graphic>
      </p:graphicFrame>
      <p:pic>
        <p:nvPicPr>
          <p:cNvPr id="1226" name="Google Shape;1226;p58"/>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26"/>
                                        </p:tgtEl>
                                        <p:attrNameLst>
                                          <p:attrName>style.visibility</p:attrName>
                                        </p:attrNameLst>
                                      </p:cBhvr>
                                      <p:to>
                                        <p:strVal val="visible"/>
                                      </p:to>
                                    </p:set>
                                    <p:animEffect filter="fade" transition="in">
                                      <p:cBhvr>
                                        <p:cTn dur="1"/>
                                        <p:tgtEl>
                                          <p:spTgt spid="1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59"/>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3" name="Google Shape;1233;p59"/>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234" name="Google Shape;1234;p59"/>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235" name="Google Shape;1235;p59"/>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236" name="Google Shape;1236;p59"/>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7" name="Google Shape;1237;p59"/>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‘Smiley’ Printer Results</a:t>
            </a:r>
            <a:endParaRPr/>
          </a:p>
        </p:txBody>
      </p:sp>
      <p:sp>
        <p:nvSpPr>
          <p:cNvPr id="1238" name="Google Shape;1238;p59"/>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239" name="Google Shape;1239;p59"/>
          <p:cNvPicPr preferRelativeResize="0"/>
          <p:nvPr/>
        </p:nvPicPr>
        <p:blipFill rotWithShape="1">
          <a:blip r:embed="rId4">
            <a:alphaModFix/>
          </a:blip>
          <a:srcRect b="0" l="0" r="0" t="0"/>
          <a:stretch/>
        </p:blipFill>
        <p:spPr>
          <a:xfrm>
            <a:off x="4599794" y="2057400"/>
            <a:ext cx="2673752" cy="2743200"/>
          </a:xfrm>
          <a:prstGeom prst="rect">
            <a:avLst/>
          </a:prstGeom>
          <a:noFill/>
          <a:ln>
            <a:noFill/>
          </a:ln>
        </p:spPr>
      </p:pic>
      <p:pic>
        <p:nvPicPr>
          <p:cNvPr descr="A picture containing text, indoor, person&#10;&#10;Description automatically generated" id="1240" name="Google Shape;1240;p59"/>
          <p:cNvPicPr preferRelativeResize="0"/>
          <p:nvPr/>
        </p:nvPicPr>
        <p:blipFill rotWithShape="1">
          <a:blip r:embed="rId5">
            <a:alphaModFix/>
          </a:blip>
          <a:srcRect b="0" l="0" r="0" t="0"/>
          <a:stretch/>
        </p:blipFill>
        <p:spPr>
          <a:xfrm>
            <a:off x="8020322" y="2057400"/>
            <a:ext cx="3715270" cy="2743200"/>
          </a:xfrm>
          <a:prstGeom prst="rect">
            <a:avLst/>
          </a:prstGeom>
          <a:noFill/>
          <a:ln>
            <a:noFill/>
          </a:ln>
        </p:spPr>
      </p:pic>
      <p:pic>
        <p:nvPicPr>
          <p:cNvPr id="1241" name="Google Shape;1241;p59"/>
          <p:cNvPicPr preferRelativeResize="0"/>
          <p:nvPr/>
        </p:nvPicPr>
        <p:blipFill rotWithShape="1">
          <a:blip r:embed="rId6">
            <a:alphaModFix/>
          </a:blip>
          <a:srcRect b="0" l="0" r="0" t="0"/>
          <a:stretch/>
        </p:blipFill>
        <p:spPr>
          <a:xfrm>
            <a:off x="1250496" y="2057400"/>
            <a:ext cx="2602523" cy="2743200"/>
          </a:xfrm>
          <a:prstGeom prst="rect">
            <a:avLst/>
          </a:prstGeom>
          <a:noFill/>
          <a:ln>
            <a:noFill/>
          </a:ln>
        </p:spPr>
      </p:pic>
      <p:sp>
        <p:nvSpPr>
          <p:cNvPr id="1242" name="Google Shape;1242;p59"/>
          <p:cNvSpPr txBox="1"/>
          <p:nvPr/>
        </p:nvSpPr>
        <p:spPr>
          <a:xfrm>
            <a:off x="2286788" y="4867480"/>
            <a:ext cx="52993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(a)</a:t>
            </a:r>
            <a:endParaRPr/>
          </a:p>
        </p:txBody>
      </p:sp>
      <p:sp>
        <p:nvSpPr>
          <p:cNvPr id="1243" name="Google Shape;1243;p59"/>
          <p:cNvSpPr txBox="1"/>
          <p:nvPr/>
        </p:nvSpPr>
        <p:spPr>
          <a:xfrm>
            <a:off x="5671701" y="4867480"/>
            <a:ext cx="52993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(b)</a:t>
            </a:r>
            <a:endParaRPr/>
          </a:p>
        </p:txBody>
      </p:sp>
      <p:sp>
        <p:nvSpPr>
          <p:cNvPr id="1244" name="Google Shape;1244;p59"/>
          <p:cNvSpPr txBox="1"/>
          <p:nvPr/>
        </p:nvSpPr>
        <p:spPr>
          <a:xfrm>
            <a:off x="9612988" y="4867480"/>
            <a:ext cx="52993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(c)</a:t>
            </a:r>
            <a:endParaRPr/>
          </a:p>
        </p:txBody>
      </p:sp>
      <p:pic>
        <p:nvPicPr>
          <p:cNvPr id="1245" name="Google Shape;1245;p59"/>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1"/>
                                        <p:tgtEl>
                                          <p:spTgt spid="1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6"/>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6"/>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72" name="Google Shape;172;p6"/>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73" name="Google Shape;173;p6"/>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74" name="Google Shape;174;p6"/>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6"/>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Health and Safety</a:t>
            </a:r>
            <a:endParaRPr/>
          </a:p>
        </p:txBody>
      </p:sp>
      <p:sp>
        <p:nvSpPr>
          <p:cNvPr id="176" name="Google Shape;176;p6"/>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77" name="Google Shape;177;p6"/>
          <p:cNvSpPr txBox="1"/>
          <p:nvPr/>
        </p:nvSpPr>
        <p:spPr>
          <a:xfrm>
            <a:off x="792694" y="1353583"/>
            <a:ext cx="4147300" cy="37548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mbria"/>
                <a:ea typeface="Cambria"/>
                <a:cs typeface="Cambria"/>
                <a:sym typeface="Cambria"/>
              </a:rPr>
              <a:t>Some considerations for safe operations include:</a:t>
            </a:r>
            <a:endParaRPr/>
          </a:p>
          <a:p>
            <a:pPr indent="0" lvl="0" marL="0" marR="0" rtl="0" algn="l">
              <a:spcBef>
                <a:spcPts val="0"/>
              </a:spcBef>
              <a:spcAft>
                <a:spcPts val="0"/>
              </a:spcAft>
              <a:buNone/>
            </a:pPr>
            <a:r>
              <a:t/>
            </a:r>
            <a:endParaRPr sz="2000">
              <a:solidFill>
                <a:schemeClr val="dk1"/>
              </a:solidFill>
              <a:latin typeface="Cambria"/>
              <a:ea typeface="Cambria"/>
              <a:cs typeface="Cambria"/>
              <a:sym typeface="Cambria"/>
            </a:endParaRPr>
          </a:p>
          <a:p>
            <a:pPr indent="-342900" lvl="0" marL="3429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NEMA standards for power cords</a:t>
            </a:r>
            <a:endParaRPr/>
          </a:p>
          <a:p>
            <a:pPr indent="-342900" lvl="0" marL="3429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Ensure closed wiring</a:t>
            </a:r>
            <a:endParaRPr/>
          </a:p>
          <a:p>
            <a:pPr indent="-342900" lvl="0" marL="3429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Proper heat dissipation of components</a:t>
            </a:r>
            <a:endParaRPr/>
          </a:p>
          <a:p>
            <a:pPr indent="-342900" lvl="0" marL="3429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ANSI standards for safe use of lasers</a:t>
            </a:r>
            <a:endParaRPr/>
          </a:p>
          <a:p>
            <a:pPr indent="-342900" lvl="0" marL="342900" marR="0" rtl="0" algn="l">
              <a:spcBef>
                <a:spcPts val="0"/>
              </a:spcBef>
              <a:spcAft>
                <a:spcPts val="0"/>
              </a:spcAft>
              <a:buClr>
                <a:schemeClr val="dk1"/>
              </a:buClr>
              <a:buSzPts val="2000"/>
              <a:buFont typeface="Calibri"/>
              <a:buAutoNum type="arabicPeriod"/>
            </a:pPr>
            <a:r>
              <a:rPr lang="en-US" sz="2000">
                <a:solidFill>
                  <a:schemeClr val="dk1"/>
                </a:solidFill>
                <a:latin typeface="Cambria"/>
                <a:ea typeface="Cambria"/>
                <a:cs typeface="Cambria"/>
                <a:sym typeface="Cambria"/>
              </a:rPr>
              <a:t>Emergency kill switch</a:t>
            </a:r>
            <a:endParaRPr/>
          </a:p>
          <a:p>
            <a:pPr indent="-342900" lvl="0" marL="342900" marR="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Contact switch for enclosure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8" name="Google Shape;178;p6"/>
          <p:cNvPicPr preferRelativeResize="0"/>
          <p:nvPr/>
        </p:nvPicPr>
        <p:blipFill rotWithShape="1">
          <a:blip r:embed="rId4">
            <a:alphaModFix/>
          </a:blip>
          <a:srcRect b="0" l="0" r="0" t="0"/>
          <a:stretch/>
        </p:blipFill>
        <p:spPr>
          <a:xfrm>
            <a:off x="5995132" y="1238553"/>
            <a:ext cx="2462101" cy="2404205"/>
          </a:xfrm>
          <a:prstGeom prst="rect">
            <a:avLst/>
          </a:prstGeom>
          <a:noFill/>
          <a:ln cap="flat" cmpd="sng" w="9525">
            <a:solidFill>
              <a:schemeClr val="dk1"/>
            </a:solidFill>
            <a:prstDash val="solid"/>
            <a:round/>
            <a:headEnd len="sm" w="sm" type="none"/>
            <a:tailEnd len="sm" w="sm" type="none"/>
          </a:ln>
        </p:spPr>
      </p:pic>
      <p:pic>
        <p:nvPicPr>
          <p:cNvPr id="179" name="Google Shape;179;p6"/>
          <p:cNvPicPr preferRelativeResize="0"/>
          <p:nvPr/>
        </p:nvPicPr>
        <p:blipFill rotWithShape="1">
          <a:blip r:embed="rId5">
            <a:alphaModFix/>
          </a:blip>
          <a:srcRect b="0" l="0" r="0" t="0"/>
          <a:stretch/>
        </p:blipFill>
        <p:spPr>
          <a:xfrm>
            <a:off x="8750055" y="1237052"/>
            <a:ext cx="3003125" cy="2575063"/>
          </a:xfrm>
          <a:prstGeom prst="rect">
            <a:avLst/>
          </a:prstGeom>
          <a:noFill/>
          <a:ln cap="flat" cmpd="sng" w="9525">
            <a:solidFill>
              <a:schemeClr val="dk1"/>
            </a:solidFill>
            <a:prstDash val="solid"/>
            <a:round/>
            <a:headEnd len="sm" w="sm" type="none"/>
            <a:tailEnd len="sm" w="sm" type="none"/>
          </a:ln>
        </p:spPr>
      </p:pic>
      <p:sp>
        <p:nvSpPr>
          <p:cNvPr id="180" name="Google Shape;180;p6"/>
          <p:cNvSpPr txBox="1"/>
          <p:nvPr/>
        </p:nvSpPr>
        <p:spPr>
          <a:xfrm>
            <a:off x="5905324" y="3654742"/>
            <a:ext cx="2462101"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mbria"/>
                <a:ea typeface="Cambria"/>
                <a:cs typeface="Cambria"/>
                <a:sym typeface="Cambria"/>
              </a:rPr>
              <a:t>Top cover of the enclosure</a:t>
            </a:r>
            <a:endParaRPr/>
          </a:p>
        </p:txBody>
      </p:sp>
      <p:sp>
        <p:nvSpPr>
          <p:cNvPr id="181" name="Google Shape;181;p6"/>
          <p:cNvSpPr txBox="1"/>
          <p:nvPr/>
        </p:nvSpPr>
        <p:spPr>
          <a:xfrm>
            <a:off x="9077716" y="3803306"/>
            <a:ext cx="2462101"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mbria"/>
                <a:ea typeface="Cambria"/>
                <a:cs typeface="Cambria"/>
                <a:sym typeface="Cambria"/>
              </a:rPr>
              <a:t>Full printer assembly</a:t>
            </a:r>
            <a:endParaRPr/>
          </a:p>
        </p:txBody>
      </p:sp>
      <p:pic>
        <p:nvPicPr>
          <p:cNvPr descr="A picture containing text&#10;&#10;Description automatically generated" id="182" name="Google Shape;182;p6"/>
          <p:cNvPicPr preferRelativeResize="0"/>
          <p:nvPr/>
        </p:nvPicPr>
        <p:blipFill rotWithShape="1">
          <a:blip r:embed="rId6">
            <a:alphaModFix/>
          </a:blip>
          <a:srcRect b="0" l="0" r="0" t="0"/>
          <a:stretch/>
        </p:blipFill>
        <p:spPr>
          <a:xfrm>
            <a:off x="6819900" y="4408774"/>
            <a:ext cx="4000500" cy="1676400"/>
          </a:xfrm>
          <a:prstGeom prst="rect">
            <a:avLst/>
          </a:prstGeom>
          <a:noFill/>
          <a:ln>
            <a:noFill/>
          </a:ln>
        </p:spPr>
      </p:pic>
      <p:pic>
        <p:nvPicPr>
          <p:cNvPr id="183" name="Google Shape;183;p6"/>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60"/>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2" name="Google Shape;1252;p60"/>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253" name="Google Shape;1253;p60"/>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254" name="Google Shape;1254;p60"/>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255" name="Google Shape;1255;p60"/>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6" name="Google Shape;1256;p60"/>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‘Pegasus’ Printer Results</a:t>
            </a:r>
            <a:endParaRPr/>
          </a:p>
        </p:txBody>
      </p:sp>
      <p:sp>
        <p:nvSpPr>
          <p:cNvPr id="1257" name="Google Shape;1257;p60"/>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258" name="Google Shape;1258;p60"/>
          <p:cNvPicPr preferRelativeResize="0"/>
          <p:nvPr/>
        </p:nvPicPr>
        <p:blipFill rotWithShape="1">
          <a:blip r:embed="rId4">
            <a:alphaModFix/>
          </a:blip>
          <a:srcRect b="0" l="0" r="0" t="0"/>
          <a:stretch/>
        </p:blipFill>
        <p:spPr>
          <a:xfrm>
            <a:off x="4641077" y="2057400"/>
            <a:ext cx="2909842" cy="2743200"/>
          </a:xfrm>
          <a:prstGeom prst="rect">
            <a:avLst/>
          </a:prstGeom>
          <a:noFill/>
          <a:ln>
            <a:noFill/>
          </a:ln>
        </p:spPr>
      </p:pic>
      <p:pic>
        <p:nvPicPr>
          <p:cNvPr id="1259" name="Google Shape;1259;p60"/>
          <p:cNvPicPr preferRelativeResize="0"/>
          <p:nvPr/>
        </p:nvPicPr>
        <p:blipFill rotWithShape="1">
          <a:blip r:embed="rId5">
            <a:alphaModFix/>
          </a:blip>
          <a:srcRect b="0" l="0" r="0" t="0"/>
          <a:stretch/>
        </p:blipFill>
        <p:spPr>
          <a:xfrm>
            <a:off x="8357962" y="2057400"/>
            <a:ext cx="2604782" cy="2743200"/>
          </a:xfrm>
          <a:prstGeom prst="rect">
            <a:avLst/>
          </a:prstGeom>
          <a:noFill/>
          <a:ln>
            <a:noFill/>
          </a:ln>
        </p:spPr>
      </p:pic>
      <p:pic>
        <p:nvPicPr>
          <p:cNvPr id="1260" name="Google Shape;1260;p60"/>
          <p:cNvPicPr preferRelativeResize="0"/>
          <p:nvPr/>
        </p:nvPicPr>
        <p:blipFill rotWithShape="1">
          <a:blip r:embed="rId6">
            <a:alphaModFix/>
          </a:blip>
          <a:srcRect b="0" l="0" r="0" t="0"/>
          <a:stretch/>
        </p:blipFill>
        <p:spPr>
          <a:xfrm>
            <a:off x="965751" y="2057400"/>
            <a:ext cx="2868283" cy="2743200"/>
          </a:xfrm>
          <a:prstGeom prst="rect">
            <a:avLst/>
          </a:prstGeom>
          <a:noFill/>
          <a:ln>
            <a:noFill/>
          </a:ln>
        </p:spPr>
      </p:pic>
      <p:sp>
        <p:nvSpPr>
          <p:cNvPr id="1261" name="Google Shape;1261;p60"/>
          <p:cNvSpPr txBox="1"/>
          <p:nvPr/>
        </p:nvSpPr>
        <p:spPr>
          <a:xfrm>
            <a:off x="2134923" y="4936753"/>
            <a:ext cx="52993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(a)</a:t>
            </a:r>
            <a:endParaRPr/>
          </a:p>
        </p:txBody>
      </p:sp>
      <p:sp>
        <p:nvSpPr>
          <p:cNvPr id="1262" name="Google Shape;1262;p60"/>
          <p:cNvSpPr txBox="1"/>
          <p:nvPr/>
        </p:nvSpPr>
        <p:spPr>
          <a:xfrm>
            <a:off x="5831029" y="4936753"/>
            <a:ext cx="52993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(b)</a:t>
            </a:r>
            <a:endParaRPr/>
          </a:p>
        </p:txBody>
      </p:sp>
      <p:sp>
        <p:nvSpPr>
          <p:cNvPr id="1263" name="Google Shape;1263;p60"/>
          <p:cNvSpPr txBox="1"/>
          <p:nvPr/>
        </p:nvSpPr>
        <p:spPr>
          <a:xfrm>
            <a:off x="9395384" y="4941288"/>
            <a:ext cx="52993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(c)</a:t>
            </a:r>
            <a:endParaRPr/>
          </a:p>
        </p:txBody>
      </p:sp>
      <p:pic>
        <p:nvPicPr>
          <p:cNvPr id="1264" name="Google Shape;1264;p60"/>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1"/>
                                        <p:tgtEl>
                                          <p:spTgt spid="1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61"/>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1" name="Google Shape;1271;p61"/>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272" name="Google Shape;1272;p61"/>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1600">
                <a:solidFill>
                  <a:srgbClr val="F2C413"/>
                </a:solidFill>
                <a:latin typeface="Cambria"/>
                <a:ea typeface="Cambria"/>
                <a:cs typeface="Cambria"/>
                <a:sym typeface="Cambria"/>
              </a:rPr>
              <a:t>61</a:t>
            </a:r>
            <a:endParaRPr/>
          </a:p>
        </p:txBody>
      </p:sp>
      <p:pic>
        <p:nvPicPr>
          <p:cNvPr descr="Logo&#10;&#10;Description automatically generated" id="1273" name="Google Shape;1273;p61"/>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274" name="Google Shape;1274;p61"/>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5" name="Google Shape;1275;p61"/>
          <p:cNvSpPr txBox="1"/>
          <p:nvPr/>
        </p:nvSpPr>
        <p:spPr>
          <a:xfrm>
            <a:off x="1" y="10278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Problems with Current Prototype</a:t>
            </a:r>
            <a:endParaRPr/>
          </a:p>
        </p:txBody>
      </p:sp>
      <p:sp>
        <p:nvSpPr>
          <p:cNvPr id="1276" name="Google Shape;1276;p61"/>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277" name="Google Shape;1277;p61"/>
          <p:cNvSpPr txBox="1"/>
          <p:nvPr/>
        </p:nvSpPr>
        <p:spPr>
          <a:xfrm>
            <a:off x="1966657" y="1082336"/>
            <a:ext cx="8258684" cy="193899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Current X-Y track design causes excessive jerk at higher speeds</a:t>
            </a:r>
            <a:endParaRPr/>
          </a:p>
          <a:p>
            <a:pPr indent="-342900" lvl="0" marL="342900" marR="0" rtl="0" algn="l">
              <a:spcBef>
                <a:spcPts val="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Very fine powder, such as confectioner’s sugar, results in uneven powder delivery to the build area</a:t>
            </a:r>
            <a:endParaRPr/>
          </a:p>
          <a:p>
            <a:pPr indent="-342900" lvl="0" marL="342900" marR="0" rtl="0" algn="l">
              <a:spcBef>
                <a:spcPts val="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Current firmware uses a set laser power which causes some areas of the print to melt and other areas to sinter</a:t>
            </a:r>
            <a:endParaRPr/>
          </a:p>
          <a:p>
            <a:pPr indent="0" lvl="0" marL="0" marR="0" rtl="0" algn="l">
              <a:spcBef>
                <a:spcPts val="0"/>
              </a:spcBef>
              <a:spcAft>
                <a:spcPts val="0"/>
              </a:spcAft>
              <a:buNone/>
            </a:pPr>
            <a:r>
              <a:t/>
            </a:r>
            <a:endParaRPr sz="2000">
              <a:solidFill>
                <a:schemeClr val="dk1"/>
              </a:solidFill>
              <a:latin typeface="Cambria"/>
              <a:ea typeface="Cambria"/>
              <a:cs typeface="Cambria"/>
              <a:sym typeface="Cambria"/>
            </a:endParaRPr>
          </a:p>
        </p:txBody>
      </p:sp>
      <p:pic>
        <p:nvPicPr>
          <p:cNvPr id="1278" name="Google Shape;1278;p61"/>
          <p:cNvPicPr preferRelativeResize="0"/>
          <p:nvPr/>
        </p:nvPicPr>
        <p:blipFill rotWithShape="1">
          <a:blip r:embed="rId4">
            <a:alphaModFix/>
          </a:blip>
          <a:srcRect b="0" l="0" r="0" t="0"/>
          <a:stretch/>
        </p:blipFill>
        <p:spPr>
          <a:xfrm rot="5400000">
            <a:off x="1991856" y="2977143"/>
            <a:ext cx="2979818" cy="3030216"/>
          </a:xfrm>
          <a:prstGeom prst="rect">
            <a:avLst/>
          </a:prstGeom>
          <a:noFill/>
          <a:ln>
            <a:noFill/>
          </a:ln>
        </p:spPr>
      </p:pic>
      <p:pic>
        <p:nvPicPr>
          <p:cNvPr id="1279" name="Google Shape;1279;p61"/>
          <p:cNvPicPr preferRelativeResize="0"/>
          <p:nvPr/>
        </p:nvPicPr>
        <p:blipFill rotWithShape="1">
          <a:blip r:embed="rId5">
            <a:alphaModFix/>
          </a:blip>
          <a:srcRect b="0" l="0" r="0" t="0"/>
          <a:stretch/>
        </p:blipFill>
        <p:spPr>
          <a:xfrm rot="-5400000">
            <a:off x="7505887" y="2995697"/>
            <a:ext cx="3016924" cy="3030215"/>
          </a:xfrm>
          <a:prstGeom prst="rect">
            <a:avLst/>
          </a:prstGeom>
          <a:noFill/>
          <a:ln>
            <a:noFill/>
          </a:ln>
        </p:spPr>
      </p:pic>
      <p:sp>
        <p:nvSpPr>
          <p:cNvPr id="1280" name="Google Shape;1280;p61"/>
          <p:cNvSpPr txBox="1"/>
          <p:nvPr/>
        </p:nvSpPr>
        <p:spPr>
          <a:xfrm>
            <a:off x="6049256" y="4452908"/>
            <a:ext cx="10177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Melting</a:t>
            </a:r>
            <a:endParaRPr sz="1000">
              <a:solidFill>
                <a:schemeClr val="dk1"/>
              </a:solidFill>
              <a:latin typeface="Cambria"/>
              <a:ea typeface="Cambria"/>
              <a:cs typeface="Cambria"/>
              <a:sym typeface="Cambria"/>
            </a:endParaRPr>
          </a:p>
        </p:txBody>
      </p:sp>
      <p:cxnSp>
        <p:nvCxnSpPr>
          <p:cNvPr id="1281" name="Google Shape;1281;p61"/>
          <p:cNvCxnSpPr>
            <a:stCxn id="1280" idx="3"/>
          </p:cNvCxnSpPr>
          <p:nvPr/>
        </p:nvCxnSpPr>
        <p:spPr>
          <a:xfrm>
            <a:off x="7066973" y="4637574"/>
            <a:ext cx="789600" cy="246900"/>
          </a:xfrm>
          <a:prstGeom prst="straightConnector1">
            <a:avLst/>
          </a:prstGeom>
          <a:noFill/>
          <a:ln cap="flat" cmpd="sng" w="28575">
            <a:solidFill>
              <a:srgbClr val="FF0000"/>
            </a:solidFill>
            <a:prstDash val="solid"/>
            <a:miter lim="800000"/>
            <a:headEnd len="sm" w="sm" type="none"/>
            <a:tailEnd len="med" w="med" type="triangle"/>
          </a:ln>
        </p:spPr>
      </p:cxnSp>
      <p:sp>
        <p:nvSpPr>
          <p:cNvPr id="1282" name="Google Shape;1282;p61"/>
          <p:cNvSpPr txBox="1"/>
          <p:nvPr/>
        </p:nvSpPr>
        <p:spPr>
          <a:xfrm>
            <a:off x="10876974" y="4083576"/>
            <a:ext cx="11025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Sintering</a:t>
            </a:r>
            <a:endParaRPr sz="1000">
              <a:solidFill>
                <a:schemeClr val="dk1"/>
              </a:solidFill>
              <a:latin typeface="Cambria"/>
              <a:ea typeface="Cambria"/>
              <a:cs typeface="Cambria"/>
              <a:sym typeface="Cambria"/>
            </a:endParaRPr>
          </a:p>
        </p:txBody>
      </p:sp>
      <p:cxnSp>
        <p:nvCxnSpPr>
          <p:cNvPr id="1283" name="Google Shape;1283;p61"/>
          <p:cNvCxnSpPr>
            <a:stCxn id="1282" idx="1"/>
          </p:cNvCxnSpPr>
          <p:nvPr/>
        </p:nvCxnSpPr>
        <p:spPr>
          <a:xfrm flipH="1">
            <a:off x="9774474" y="4268242"/>
            <a:ext cx="1102500" cy="399300"/>
          </a:xfrm>
          <a:prstGeom prst="straightConnector1">
            <a:avLst/>
          </a:prstGeom>
          <a:noFill/>
          <a:ln cap="flat" cmpd="sng" w="28575">
            <a:solidFill>
              <a:srgbClr val="FF0000"/>
            </a:solidFill>
            <a:prstDash val="solid"/>
            <a:miter lim="800000"/>
            <a:headEnd len="sm" w="sm" type="none"/>
            <a:tailEnd len="med" w="med" type="triangle"/>
          </a:ln>
        </p:spPr>
      </p:cxnSp>
      <p:sp>
        <p:nvSpPr>
          <p:cNvPr id="1284" name="Google Shape;1284;p61"/>
          <p:cNvSpPr txBox="1"/>
          <p:nvPr/>
        </p:nvSpPr>
        <p:spPr>
          <a:xfrm>
            <a:off x="1750523" y="5982160"/>
            <a:ext cx="346248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mbria"/>
                <a:ea typeface="Cambria"/>
                <a:cs typeface="Cambria"/>
                <a:sym typeface="Cambria"/>
              </a:rPr>
              <a:t>Confectioner’s Sugar Powder Delivery</a:t>
            </a:r>
            <a:endParaRPr sz="800">
              <a:solidFill>
                <a:schemeClr val="dk1"/>
              </a:solidFill>
              <a:latin typeface="Cambria"/>
              <a:ea typeface="Cambria"/>
              <a:cs typeface="Cambria"/>
              <a:sym typeface="Cambria"/>
            </a:endParaRPr>
          </a:p>
        </p:txBody>
      </p:sp>
      <p:cxnSp>
        <p:nvCxnSpPr>
          <p:cNvPr id="1285" name="Google Shape;1285;p61"/>
          <p:cNvCxnSpPr>
            <a:stCxn id="1280" idx="3"/>
          </p:cNvCxnSpPr>
          <p:nvPr/>
        </p:nvCxnSpPr>
        <p:spPr>
          <a:xfrm flipH="1" rot="10800000">
            <a:off x="7066973" y="4268274"/>
            <a:ext cx="1093500" cy="369300"/>
          </a:xfrm>
          <a:prstGeom prst="straightConnector1">
            <a:avLst/>
          </a:prstGeom>
          <a:noFill/>
          <a:ln cap="flat" cmpd="sng" w="28575">
            <a:solidFill>
              <a:srgbClr val="FF0000"/>
            </a:solidFill>
            <a:prstDash val="solid"/>
            <a:miter lim="800000"/>
            <a:headEnd len="sm" w="sm" type="none"/>
            <a:tailEnd len="med" w="med" type="triangle"/>
          </a:ln>
        </p:spPr>
      </p:cxnSp>
      <p:pic>
        <p:nvPicPr>
          <p:cNvPr id="1286" name="Google Shape;1286;p61"/>
          <p:cNvPicPr preferRelativeResize="0"/>
          <p:nvPr/>
        </p:nvPicPr>
        <p:blipFill rotWithShape="1">
          <a:blip r:embed="rId6">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1"/>
                                        <p:tgtEl>
                                          <p:spTgt spid="1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62"/>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3" name="Google Shape;1293;p62"/>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294" name="Google Shape;1294;p62"/>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295" name="Google Shape;1295;p62"/>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296" name="Google Shape;1296;p62"/>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7" name="Google Shape;1297;p62"/>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Future Improvements to Prototype</a:t>
            </a:r>
            <a:endParaRPr/>
          </a:p>
        </p:txBody>
      </p:sp>
      <p:sp>
        <p:nvSpPr>
          <p:cNvPr id="1298" name="Google Shape;1298;p62"/>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299" name="Google Shape;1299;p62"/>
          <p:cNvSpPr txBox="1"/>
          <p:nvPr/>
        </p:nvSpPr>
        <p:spPr>
          <a:xfrm>
            <a:off x="1011219" y="1253295"/>
            <a:ext cx="8437581"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Mechanical Design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Interdisciplinary collaboration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Metal structural components (for a lighter and more rigid structure)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Tighter tolerances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A powder compacting mechanism</a:t>
            </a:r>
            <a:endParaRPr/>
          </a:p>
          <a:p>
            <a:pPr indent="0" lvl="0" marL="0" marR="0" rtl="0" algn="l">
              <a:spcBef>
                <a:spcPts val="0"/>
              </a:spcBef>
              <a:spcAft>
                <a:spcPts val="0"/>
              </a:spcAft>
              <a:buNone/>
            </a:pPr>
            <a:r>
              <a:rPr lang="en-US" sz="1800">
                <a:solidFill>
                  <a:schemeClr val="dk1"/>
                </a:solidFill>
                <a:latin typeface="Cambria"/>
                <a:ea typeface="Cambria"/>
                <a:cs typeface="Cambria"/>
                <a:sym typeface="Cambria"/>
              </a:rPr>
              <a:t>Electrical Design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Flyback transformer power supply</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Motherboard Daughterboard configuration</a:t>
            </a:r>
            <a:endParaRPr/>
          </a:p>
          <a:p>
            <a:pPr indent="0" lvl="0" marL="0" marR="0" rtl="0" algn="l">
              <a:spcBef>
                <a:spcPts val="0"/>
              </a:spcBef>
              <a:spcAft>
                <a:spcPts val="0"/>
              </a:spcAft>
              <a:buNone/>
            </a:pPr>
            <a:r>
              <a:rPr lang="en-US" sz="1800">
                <a:solidFill>
                  <a:schemeClr val="dk1"/>
                </a:solidFill>
                <a:latin typeface="Cambria"/>
                <a:ea typeface="Cambria"/>
                <a:cs typeface="Cambria"/>
                <a:sym typeface="Cambria"/>
              </a:rPr>
              <a:t>Software Design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Integrate calibration functionality in firmware instead of Gcode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Integrate layer change sequence in firmware instead of Gcode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mbria"/>
                <a:ea typeface="Cambria"/>
                <a:cs typeface="Cambria"/>
                <a:sym typeface="Cambria"/>
              </a:rPr>
              <a:t>Streamline Gcode generation pipeline</a:t>
            </a:r>
            <a:endParaRPr/>
          </a:p>
        </p:txBody>
      </p:sp>
      <p:pic>
        <p:nvPicPr>
          <p:cNvPr id="1300" name="Google Shape;1300;p62"/>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00"/>
                                        </p:tgtEl>
                                        <p:attrNameLst>
                                          <p:attrName>style.visibility</p:attrName>
                                        </p:attrNameLst>
                                      </p:cBhvr>
                                      <p:to>
                                        <p:strVal val="visible"/>
                                      </p:to>
                                    </p:set>
                                    <p:animEffect filter="fade" transition="in">
                                      <p:cBhvr>
                                        <p:cTn dur="1"/>
                                        <p:tgtEl>
                                          <p:spTgt spid="1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63"/>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306" name="Google Shape;1306;p63"/>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1307" name="Google Shape;1307;p63"/>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308" name="Google Shape;1308;p63"/>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309" name="Google Shape;1309;p63"/>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310" name="Google Shape;1310;p63"/>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Budget and Finance</a:t>
            </a:r>
            <a:endParaRPr sz="1800">
              <a:solidFill>
                <a:schemeClr val="dk1"/>
              </a:solidFill>
              <a:latin typeface="Calibri"/>
              <a:ea typeface="Calibri"/>
              <a:cs typeface="Calibri"/>
              <a:sym typeface="Calibri"/>
            </a:endParaRPr>
          </a:p>
        </p:txBody>
      </p:sp>
      <p:sp>
        <p:nvSpPr>
          <p:cNvPr id="1311" name="Google Shape;1311;p63"/>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aphicFrame>
        <p:nvGraphicFramePr>
          <p:cNvPr id="1312" name="Google Shape;1312;p63"/>
          <p:cNvGraphicFramePr/>
          <p:nvPr/>
        </p:nvGraphicFramePr>
        <p:xfrm>
          <a:off x="2809946" y="1029147"/>
          <a:ext cx="3000000" cy="3000000"/>
        </p:xfrm>
        <a:graphic>
          <a:graphicData uri="http://schemas.openxmlformats.org/drawingml/2006/table">
            <a:tbl>
              <a:tblPr bandRow="1" firstRow="1">
                <a:noFill/>
                <a:tableStyleId>{FD76BB46-5D0E-4B73-BAF3-2709285E68D6}</a:tableStyleId>
              </a:tblPr>
              <a:tblGrid>
                <a:gridCol w="4173975"/>
                <a:gridCol w="2398125"/>
              </a:tblGrid>
              <a:tr h="441475">
                <a:tc>
                  <a:txBody>
                    <a:bodyPr/>
                    <a:lstStyle/>
                    <a:p>
                      <a:pPr indent="0" lvl="0" marL="0" marR="0" rtl="0" algn="l">
                        <a:spcBef>
                          <a:spcPts val="0"/>
                        </a:spcBef>
                        <a:spcAft>
                          <a:spcPts val="0"/>
                        </a:spcAft>
                        <a:buNone/>
                      </a:pPr>
                      <a:r>
                        <a:rPr lang="en-US" sz="1800" u="none" cap="none" strike="noStrike">
                          <a:latin typeface="Cambria"/>
                          <a:ea typeface="Cambria"/>
                          <a:cs typeface="Cambria"/>
                          <a:sym typeface="Cambria"/>
                        </a:rPr>
                        <a:t>Sub Assembly</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latin typeface="Cambria"/>
                          <a:ea typeface="Cambria"/>
                          <a:cs typeface="Cambria"/>
                          <a:sym typeface="Cambria"/>
                        </a:rPr>
                        <a:t>Cost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spcBef>
                          <a:spcPts val="0"/>
                        </a:spcBef>
                        <a:spcAft>
                          <a:spcPts val="0"/>
                        </a:spcAft>
                        <a:buNone/>
                      </a:pPr>
                      <a:r>
                        <a:rPr lang="en-US" sz="1800">
                          <a:latin typeface="Cambria"/>
                          <a:ea typeface="Cambria"/>
                          <a:cs typeface="Cambria"/>
                          <a:sym typeface="Cambria"/>
                        </a:rPr>
                        <a:t>Mechanical Assembly</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latin typeface="Cambria"/>
                          <a:ea typeface="Cambria"/>
                          <a:cs typeface="Cambria"/>
                          <a:sym typeface="Cambria"/>
                        </a:rPr>
                        <a:t>$182.67</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spcBef>
                          <a:spcPts val="0"/>
                        </a:spcBef>
                        <a:spcAft>
                          <a:spcPts val="0"/>
                        </a:spcAft>
                        <a:buNone/>
                      </a:pPr>
                      <a:r>
                        <a:rPr lang="en-US" sz="1800">
                          <a:latin typeface="Cambria"/>
                          <a:ea typeface="Cambria"/>
                          <a:cs typeface="Cambria"/>
                          <a:sym typeface="Cambria"/>
                        </a:rPr>
                        <a:t>Laser Module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latin typeface="Cambria"/>
                          <a:ea typeface="Cambria"/>
                          <a:cs typeface="Cambria"/>
                          <a:sym typeface="Cambria"/>
                        </a:rPr>
                        <a:t>$214.74</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spcBef>
                          <a:spcPts val="0"/>
                        </a:spcBef>
                        <a:spcAft>
                          <a:spcPts val="0"/>
                        </a:spcAft>
                        <a:buNone/>
                      </a:pPr>
                      <a:r>
                        <a:rPr lang="en-US" sz="1800">
                          <a:latin typeface="Cambria"/>
                          <a:ea typeface="Cambria"/>
                          <a:cs typeface="Cambria"/>
                          <a:sym typeface="Cambria"/>
                        </a:rPr>
                        <a:t>Power Components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latin typeface="Cambria"/>
                          <a:ea typeface="Cambria"/>
                          <a:cs typeface="Cambria"/>
                          <a:sym typeface="Cambria"/>
                        </a:rPr>
                        <a:t>$104.98</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spcBef>
                          <a:spcPts val="0"/>
                        </a:spcBef>
                        <a:spcAft>
                          <a:spcPts val="0"/>
                        </a:spcAft>
                        <a:buNone/>
                      </a:pPr>
                      <a:r>
                        <a:rPr lang="en-US" sz="1800">
                          <a:latin typeface="Cambria"/>
                          <a:ea typeface="Cambria"/>
                          <a:cs typeface="Cambria"/>
                          <a:sym typeface="Cambria"/>
                        </a:rPr>
                        <a:t>Computing Components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latin typeface="Cambria"/>
                          <a:ea typeface="Cambria"/>
                          <a:cs typeface="Cambria"/>
                          <a:sym typeface="Cambria"/>
                        </a:rPr>
                        <a:t>$26.96</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lnSpc>
                          <a:spcPct val="100000"/>
                        </a:lnSpc>
                        <a:spcBef>
                          <a:spcPts val="0"/>
                        </a:spcBef>
                        <a:spcAft>
                          <a:spcPts val="0"/>
                        </a:spcAft>
                        <a:buClr>
                          <a:srgbClr val="000000"/>
                        </a:buClr>
                        <a:buSzPts val="1800"/>
                        <a:buFont typeface="Arial"/>
                        <a:buNone/>
                      </a:pPr>
                      <a:r>
                        <a:rPr lang="en-US" sz="1800">
                          <a:latin typeface="Cambria"/>
                          <a:ea typeface="Cambria"/>
                          <a:cs typeface="Cambria"/>
                          <a:sym typeface="Cambria"/>
                        </a:rPr>
                        <a:t>Motor Driver Components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a:latin typeface="Cambria"/>
                          <a:ea typeface="Cambria"/>
                          <a:cs typeface="Cambria"/>
                          <a:sym typeface="Cambria"/>
                        </a:rPr>
                        <a:t>$64.35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lnSpc>
                          <a:spcPct val="100000"/>
                        </a:lnSpc>
                        <a:spcBef>
                          <a:spcPts val="0"/>
                        </a:spcBef>
                        <a:spcAft>
                          <a:spcPts val="0"/>
                        </a:spcAft>
                        <a:buClr>
                          <a:srgbClr val="000000"/>
                        </a:buClr>
                        <a:buSzPts val="1800"/>
                        <a:buFont typeface="Arial"/>
                        <a:buNone/>
                      </a:pPr>
                      <a:r>
                        <a:rPr lang="en-US" sz="1800">
                          <a:latin typeface="Cambria"/>
                          <a:ea typeface="Cambria"/>
                          <a:cs typeface="Cambria"/>
                          <a:sym typeface="Cambria"/>
                        </a:rPr>
                        <a:t>Laser Driver Components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a:latin typeface="Cambria"/>
                          <a:ea typeface="Cambria"/>
                          <a:cs typeface="Cambria"/>
                          <a:sym typeface="Cambria"/>
                        </a:rPr>
                        <a:t>$6.73</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lnSpc>
                          <a:spcPct val="100000"/>
                        </a:lnSpc>
                        <a:spcBef>
                          <a:spcPts val="0"/>
                        </a:spcBef>
                        <a:spcAft>
                          <a:spcPts val="0"/>
                        </a:spcAft>
                        <a:buClr>
                          <a:srgbClr val="000000"/>
                        </a:buClr>
                        <a:buSzPts val="1800"/>
                        <a:buFont typeface="Arial"/>
                        <a:buNone/>
                      </a:pPr>
                      <a:r>
                        <a:rPr b="0" lang="en-US" sz="1800">
                          <a:latin typeface="Cambria"/>
                          <a:ea typeface="Cambria"/>
                          <a:cs typeface="Cambria"/>
                          <a:sym typeface="Cambria"/>
                        </a:rPr>
                        <a:t>PCB Cost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latin typeface="Cambria"/>
                          <a:ea typeface="Cambria"/>
                          <a:cs typeface="Cambria"/>
                          <a:sym typeface="Cambria"/>
                        </a:rPr>
                        <a:t>$68.97</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lnSpc>
                          <a:spcPct val="100000"/>
                        </a:lnSpc>
                        <a:spcBef>
                          <a:spcPts val="0"/>
                        </a:spcBef>
                        <a:spcAft>
                          <a:spcPts val="0"/>
                        </a:spcAft>
                        <a:buClr>
                          <a:srgbClr val="000000"/>
                        </a:buClr>
                        <a:buSzPts val="1800"/>
                        <a:buFont typeface="Arial"/>
                        <a:buNone/>
                      </a:pPr>
                      <a:r>
                        <a:rPr b="0" lang="en-US" sz="1800">
                          <a:latin typeface="Cambria"/>
                          <a:ea typeface="Cambria"/>
                          <a:cs typeface="Cambria"/>
                          <a:sym typeface="Cambria"/>
                        </a:rPr>
                        <a:t>Back-up Laser Module &amp; Power Supply</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latin typeface="Cambria"/>
                          <a:ea typeface="Cambria"/>
                          <a:cs typeface="Cambria"/>
                          <a:sym typeface="Cambria"/>
                        </a:rPr>
                        <a:t>$65.98</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lnSpc>
                          <a:spcPct val="100000"/>
                        </a:lnSpc>
                        <a:spcBef>
                          <a:spcPts val="0"/>
                        </a:spcBef>
                        <a:spcAft>
                          <a:spcPts val="0"/>
                        </a:spcAft>
                        <a:buClr>
                          <a:srgbClr val="000000"/>
                        </a:buClr>
                        <a:buSzPts val="1800"/>
                        <a:buFont typeface="Arial"/>
                        <a:buNone/>
                      </a:pPr>
                      <a:r>
                        <a:rPr b="1" lang="en-US" sz="1800">
                          <a:latin typeface="Cambria"/>
                          <a:ea typeface="Cambria"/>
                          <a:cs typeface="Cambria"/>
                          <a:sym typeface="Cambria"/>
                        </a:rPr>
                        <a:t>Actual Total</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US" sz="1800">
                          <a:latin typeface="Cambria"/>
                          <a:ea typeface="Cambria"/>
                          <a:cs typeface="Cambria"/>
                          <a:sym typeface="Cambria"/>
                        </a:rPr>
                        <a:t>$735.38</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1475">
                <a:tc>
                  <a:txBody>
                    <a:bodyPr/>
                    <a:lstStyle/>
                    <a:p>
                      <a:pPr indent="0" lvl="0" marL="0" marR="0" rtl="0" algn="l">
                        <a:lnSpc>
                          <a:spcPct val="100000"/>
                        </a:lnSpc>
                        <a:spcBef>
                          <a:spcPts val="0"/>
                        </a:spcBef>
                        <a:spcAft>
                          <a:spcPts val="0"/>
                        </a:spcAft>
                        <a:buClr>
                          <a:srgbClr val="000000"/>
                        </a:buClr>
                        <a:buSzPts val="1800"/>
                        <a:buFont typeface="Arial"/>
                        <a:buNone/>
                      </a:pPr>
                      <a:r>
                        <a:rPr b="1" lang="en-US" sz="1800">
                          <a:latin typeface="Cambria"/>
                          <a:ea typeface="Cambria"/>
                          <a:cs typeface="Cambria"/>
                          <a:sym typeface="Cambria"/>
                        </a:rPr>
                        <a:t>Projected Total</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US" sz="1800">
                          <a:latin typeface="Cambria"/>
                          <a:ea typeface="Cambria"/>
                          <a:cs typeface="Cambria"/>
                          <a:sym typeface="Cambria"/>
                        </a:rPr>
                        <a:t>$600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id="1313" name="Google Shape;1313;p63"/>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13"/>
                                        </p:tgtEl>
                                        <p:attrNameLst>
                                          <p:attrName>style.visibility</p:attrName>
                                        </p:attrNameLst>
                                      </p:cBhvr>
                                      <p:to>
                                        <p:strVal val="visible"/>
                                      </p:to>
                                    </p:set>
                                    <p:animEffect filter="fade" transition="in">
                                      <p:cBhvr>
                                        <p:cTn dur="1"/>
                                        <p:tgtEl>
                                          <p:spTgt spid="1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64"/>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0" name="Google Shape;1320;p64"/>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321" name="Google Shape;1321;p64"/>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322" name="Google Shape;1322;p64"/>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323" name="Google Shape;1323;p64"/>
          <p:cNvSpPr txBox="1"/>
          <p:nvPr/>
        </p:nvSpPr>
        <p:spPr>
          <a:xfrm>
            <a:off x="1" y="3105835"/>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Thank You</a:t>
            </a:r>
            <a:endParaRPr/>
          </a:p>
        </p:txBody>
      </p:sp>
      <p:sp>
        <p:nvSpPr>
          <p:cNvPr id="1324" name="Google Shape;1324;p64"/>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325" name="Google Shape;1325;p64"/>
          <p:cNvPicPr preferRelativeResize="0"/>
          <p:nvPr/>
        </p:nvPicPr>
        <p:blipFill rotWithShape="1">
          <a:blip r:embed="rId4">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25"/>
                                        </p:tgtEl>
                                        <p:attrNameLst>
                                          <p:attrName>style.visibility</p:attrName>
                                        </p:attrNameLst>
                                      </p:cBhvr>
                                      <p:to>
                                        <p:strVal val="visible"/>
                                      </p:to>
                                    </p:set>
                                    <p:animEffect filter="fade" transition="in">
                                      <p:cBhvr>
                                        <p:cTn dur="1"/>
                                        <p:tgtEl>
                                          <p:spTgt spid="1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7"/>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7"/>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91" name="Google Shape;191;p7"/>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92" name="Google Shape;192;p7"/>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93" name="Google Shape;193;p7"/>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7"/>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Specifications and Constraints</a:t>
            </a:r>
            <a:endParaRPr/>
          </a:p>
        </p:txBody>
      </p:sp>
      <p:sp>
        <p:nvSpPr>
          <p:cNvPr id="195" name="Google Shape;195;p7"/>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pSp>
        <p:nvGrpSpPr>
          <p:cNvPr id="196" name="Google Shape;196;p7"/>
          <p:cNvGrpSpPr/>
          <p:nvPr/>
        </p:nvGrpSpPr>
        <p:grpSpPr>
          <a:xfrm>
            <a:off x="1250495" y="1123865"/>
            <a:ext cx="4572000" cy="4383002"/>
            <a:chOff x="629780" y="1755461"/>
            <a:chExt cx="4572000" cy="4383002"/>
          </a:xfrm>
        </p:grpSpPr>
        <p:sp>
          <p:nvSpPr>
            <p:cNvPr id="197" name="Google Shape;197;p7"/>
            <p:cNvSpPr/>
            <p:nvPr/>
          </p:nvSpPr>
          <p:spPr>
            <a:xfrm>
              <a:off x="629780" y="1755461"/>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Print Bed Area</a:t>
              </a:r>
              <a:endParaRPr/>
            </a:p>
          </p:txBody>
        </p:sp>
        <p:sp>
          <p:nvSpPr>
            <p:cNvPr id="198" name="Google Shape;198;p7"/>
            <p:cNvSpPr/>
            <p:nvPr/>
          </p:nvSpPr>
          <p:spPr>
            <a:xfrm>
              <a:off x="2915780" y="1755461"/>
              <a:ext cx="2286000" cy="731520"/>
            </a:xfrm>
            <a:prstGeom prst="rect">
              <a:avLst/>
            </a:prstGeom>
            <a:blipFill rotWithShape="1">
              <a:blip r:embed="rId4">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99" name="Google Shape;199;p7"/>
            <p:cNvSpPr/>
            <p:nvPr/>
          </p:nvSpPr>
          <p:spPr>
            <a:xfrm>
              <a:off x="629780" y="2486981"/>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X-Y Build Area</a:t>
              </a:r>
              <a:endParaRPr/>
            </a:p>
          </p:txBody>
        </p:sp>
        <p:sp>
          <p:nvSpPr>
            <p:cNvPr id="200" name="Google Shape;200;p7"/>
            <p:cNvSpPr/>
            <p:nvPr/>
          </p:nvSpPr>
          <p:spPr>
            <a:xfrm>
              <a:off x="2915780" y="2486981"/>
              <a:ext cx="2286000" cy="731520"/>
            </a:xfrm>
            <a:prstGeom prst="rect">
              <a:avLst/>
            </a:prstGeom>
            <a:blipFill rotWithShape="1">
              <a:blip r:embed="rId5">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01" name="Google Shape;201;p7"/>
            <p:cNvSpPr/>
            <p:nvPr/>
          </p:nvSpPr>
          <p:spPr>
            <a:xfrm>
              <a:off x="629780" y="321675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Print Height</a:t>
              </a:r>
              <a:endParaRPr/>
            </a:p>
          </p:txBody>
        </p:sp>
        <p:sp>
          <p:nvSpPr>
            <p:cNvPr id="202" name="Google Shape;202;p7"/>
            <p:cNvSpPr/>
            <p:nvPr/>
          </p:nvSpPr>
          <p:spPr>
            <a:xfrm>
              <a:off x="2915780" y="3216753"/>
              <a:ext cx="2286000" cy="731520"/>
            </a:xfrm>
            <a:prstGeom prst="rect">
              <a:avLst/>
            </a:prstGeom>
            <a:blipFill rotWithShape="1">
              <a:blip r:embed="rId6">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03" name="Google Shape;203;p7"/>
            <p:cNvSpPr/>
            <p:nvPr/>
          </p:nvSpPr>
          <p:spPr>
            <a:xfrm>
              <a:off x="629780" y="394827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Power Source</a:t>
              </a:r>
              <a:endParaRPr/>
            </a:p>
          </p:txBody>
        </p:sp>
        <p:sp>
          <p:nvSpPr>
            <p:cNvPr id="204" name="Google Shape;204;p7"/>
            <p:cNvSpPr/>
            <p:nvPr/>
          </p:nvSpPr>
          <p:spPr>
            <a:xfrm>
              <a:off x="2915780" y="394827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120V Wall Power</a:t>
              </a:r>
              <a:endParaRPr/>
            </a:p>
          </p:txBody>
        </p:sp>
        <p:sp>
          <p:nvSpPr>
            <p:cNvPr id="205" name="Google Shape;205;p7"/>
            <p:cNvSpPr/>
            <p:nvPr/>
          </p:nvSpPr>
          <p:spPr>
            <a:xfrm>
              <a:off x="629780" y="467542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User Interface</a:t>
              </a:r>
              <a:endParaRPr/>
            </a:p>
          </p:txBody>
        </p:sp>
        <p:sp>
          <p:nvSpPr>
            <p:cNvPr id="206" name="Google Shape;206;p7"/>
            <p:cNvSpPr/>
            <p:nvPr/>
          </p:nvSpPr>
          <p:spPr>
            <a:xfrm>
              <a:off x="2915780" y="467542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Local Host Server</a:t>
              </a:r>
              <a:endParaRPr/>
            </a:p>
          </p:txBody>
        </p:sp>
        <p:sp>
          <p:nvSpPr>
            <p:cNvPr id="207" name="Google Shape;207;p7"/>
            <p:cNvSpPr/>
            <p:nvPr/>
          </p:nvSpPr>
          <p:spPr>
            <a:xfrm>
              <a:off x="629780"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Motor Torque</a:t>
              </a:r>
              <a:endParaRPr/>
            </a:p>
          </p:txBody>
        </p:sp>
        <p:sp>
          <p:nvSpPr>
            <p:cNvPr id="208" name="Google Shape;208;p7"/>
            <p:cNvSpPr/>
            <p:nvPr/>
          </p:nvSpPr>
          <p:spPr>
            <a:xfrm>
              <a:off x="2915780" y="5406943"/>
              <a:ext cx="2286000" cy="731520"/>
            </a:xfrm>
            <a:prstGeom prst="rect">
              <a:avLst/>
            </a:prstGeom>
            <a:blipFill rotWithShape="1">
              <a:blip r:embed="rId7">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grpSp>
        <p:nvGrpSpPr>
          <p:cNvPr id="209" name="Google Shape;209;p7"/>
          <p:cNvGrpSpPr/>
          <p:nvPr/>
        </p:nvGrpSpPr>
        <p:grpSpPr>
          <a:xfrm>
            <a:off x="6369507" y="1122117"/>
            <a:ext cx="4572000" cy="4384750"/>
            <a:chOff x="5629504" y="1753713"/>
            <a:chExt cx="4572000" cy="4384750"/>
          </a:xfrm>
        </p:grpSpPr>
        <p:sp>
          <p:nvSpPr>
            <p:cNvPr id="210" name="Google Shape;210;p7"/>
            <p:cNvSpPr/>
            <p:nvPr/>
          </p:nvSpPr>
          <p:spPr>
            <a:xfrm>
              <a:off x="5629504" y="175371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Diode Output Power</a:t>
              </a:r>
              <a:endParaRPr/>
            </a:p>
          </p:txBody>
        </p:sp>
        <p:sp>
          <p:nvSpPr>
            <p:cNvPr id="211" name="Google Shape;211;p7"/>
            <p:cNvSpPr/>
            <p:nvPr/>
          </p:nvSpPr>
          <p:spPr>
            <a:xfrm>
              <a:off x="7915504" y="1753713"/>
              <a:ext cx="2286000" cy="731520"/>
            </a:xfrm>
            <a:prstGeom prst="rect">
              <a:avLst/>
            </a:prstGeom>
            <a:blipFill rotWithShape="1">
              <a:blip r:embed="rId8">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12" name="Google Shape;212;p7"/>
            <p:cNvSpPr/>
            <p:nvPr/>
          </p:nvSpPr>
          <p:spPr>
            <a:xfrm>
              <a:off x="5629504" y="248523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Diode Wavelength</a:t>
              </a:r>
              <a:endParaRPr/>
            </a:p>
          </p:txBody>
        </p:sp>
        <p:sp>
          <p:nvSpPr>
            <p:cNvPr id="213" name="Google Shape;213;p7"/>
            <p:cNvSpPr/>
            <p:nvPr/>
          </p:nvSpPr>
          <p:spPr>
            <a:xfrm>
              <a:off x="7915504" y="2485233"/>
              <a:ext cx="2286000" cy="731520"/>
            </a:xfrm>
            <a:prstGeom prst="rect">
              <a:avLst/>
            </a:prstGeom>
            <a:blipFill rotWithShape="1">
              <a:blip r:embed="rId9">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14" name="Google Shape;214;p7"/>
            <p:cNvSpPr/>
            <p:nvPr/>
          </p:nvSpPr>
          <p:spPr>
            <a:xfrm>
              <a:off x="5629504" y="321238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Beam Focal Length</a:t>
              </a:r>
              <a:endParaRPr/>
            </a:p>
          </p:txBody>
        </p:sp>
        <p:sp>
          <p:nvSpPr>
            <p:cNvPr id="215" name="Google Shape;215;p7"/>
            <p:cNvSpPr/>
            <p:nvPr/>
          </p:nvSpPr>
          <p:spPr>
            <a:xfrm>
              <a:off x="7915504" y="3212383"/>
              <a:ext cx="2286000" cy="731520"/>
            </a:xfrm>
            <a:prstGeom prst="rect">
              <a:avLst/>
            </a:prstGeom>
            <a:blipFill rotWithShape="1">
              <a:blip r:embed="rId10">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16" name="Google Shape;216;p7"/>
            <p:cNvSpPr/>
            <p:nvPr/>
          </p:nvSpPr>
          <p:spPr>
            <a:xfrm>
              <a:off x="5629504" y="394390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X-Y Scanning Speed</a:t>
              </a:r>
              <a:endParaRPr/>
            </a:p>
          </p:txBody>
        </p:sp>
        <p:sp>
          <p:nvSpPr>
            <p:cNvPr id="217" name="Google Shape;217;p7"/>
            <p:cNvSpPr/>
            <p:nvPr/>
          </p:nvSpPr>
          <p:spPr>
            <a:xfrm>
              <a:off x="7915504" y="3943903"/>
              <a:ext cx="2286000" cy="731520"/>
            </a:xfrm>
            <a:prstGeom prst="rect">
              <a:avLst/>
            </a:prstGeom>
            <a:blipFill rotWithShape="1">
              <a:blip r:embed="rId11">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18" name="Google Shape;218;p7"/>
            <p:cNvSpPr/>
            <p:nvPr/>
          </p:nvSpPr>
          <p:spPr>
            <a:xfrm>
              <a:off x="5629504" y="467542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Material Type</a:t>
              </a:r>
              <a:endParaRPr/>
            </a:p>
          </p:txBody>
        </p:sp>
        <p:sp>
          <p:nvSpPr>
            <p:cNvPr id="219" name="Google Shape;219;p7"/>
            <p:cNvSpPr/>
            <p:nvPr/>
          </p:nvSpPr>
          <p:spPr>
            <a:xfrm>
              <a:off x="7915504" y="467542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Sugar, Polyamides, TPE, TPU</a:t>
              </a:r>
              <a:endParaRPr/>
            </a:p>
          </p:txBody>
        </p:sp>
        <p:sp>
          <p:nvSpPr>
            <p:cNvPr id="220" name="Google Shape;220;p7"/>
            <p:cNvSpPr/>
            <p:nvPr/>
          </p:nvSpPr>
          <p:spPr>
            <a:xfrm>
              <a:off x="5629504"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Spot Size</a:t>
              </a:r>
              <a:endParaRPr/>
            </a:p>
          </p:txBody>
        </p:sp>
        <p:sp>
          <p:nvSpPr>
            <p:cNvPr id="221" name="Google Shape;221;p7"/>
            <p:cNvSpPr/>
            <p:nvPr/>
          </p:nvSpPr>
          <p:spPr>
            <a:xfrm>
              <a:off x="7915504" y="5406943"/>
              <a:ext cx="2286000" cy="731520"/>
            </a:xfrm>
            <a:prstGeom prst="rect">
              <a:avLst/>
            </a:prstGeom>
            <a:blipFill rotWithShape="1">
              <a:blip r:embed="rId12">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sp>
        <p:nvSpPr>
          <p:cNvPr id="222" name="Google Shape;222;p7"/>
          <p:cNvSpPr txBox="1"/>
          <p:nvPr/>
        </p:nvSpPr>
        <p:spPr>
          <a:xfrm>
            <a:off x="1196294" y="5730892"/>
            <a:ext cx="10081306"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mbria"/>
                <a:ea typeface="Cambria"/>
                <a:cs typeface="Cambria"/>
                <a:sym typeface="Cambria"/>
              </a:rPr>
              <a:t>Constraints: </a:t>
            </a:r>
            <a:r>
              <a:rPr lang="en-US" sz="2000">
                <a:solidFill>
                  <a:schemeClr val="dk1"/>
                </a:solidFill>
                <a:latin typeface="Cambria"/>
                <a:ea typeface="Cambria"/>
                <a:cs typeface="Cambria"/>
                <a:sym typeface="Cambria"/>
              </a:rPr>
              <a:t>Time, Budget and Part Manufacturing</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3" name="Google Shape;223;p7"/>
          <p:cNvPicPr preferRelativeResize="0"/>
          <p:nvPr/>
        </p:nvPicPr>
        <p:blipFill rotWithShape="1">
          <a:blip r:embed="rId13">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8"/>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229" name="Google Shape;229;p8"/>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230" name="Google Shape;230;p8"/>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8</a:t>
            </a:r>
            <a:endParaRPr sz="1600">
              <a:solidFill>
                <a:srgbClr val="F2C413"/>
              </a:solidFill>
              <a:latin typeface="Cambria"/>
              <a:ea typeface="Cambria"/>
              <a:cs typeface="Cambria"/>
              <a:sym typeface="Cambria"/>
            </a:endParaRPr>
          </a:p>
        </p:txBody>
      </p:sp>
      <p:pic>
        <p:nvPicPr>
          <p:cNvPr descr="Logo&#10;&#10;Description automatically generated" id="231" name="Google Shape;231;p8"/>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232" name="Google Shape;232;p8"/>
          <p:cNvSpPr/>
          <p:nvPr/>
        </p:nvSpPr>
        <p:spPr>
          <a:xfrm flipH="1" rot="10800000">
            <a:off x="1250496" y="792386"/>
            <a:ext cx="9691008" cy="27432"/>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233" name="Google Shape;233;p8"/>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Conceptual 2D Diagram</a:t>
            </a:r>
            <a:endParaRPr sz="1800">
              <a:solidFill>
                <a:schemeClr val="dk1"/>
              </a:solidFill>
              <a:latin typeface="Calibri"/>
              <a:ea typeface="Calibri"/>
              <a:cs typeface="Calibri"/>
              <a:sym typeface="Calibri"/>
            </a:endParaRPr>
          </a:p>
        </p:txBody>
      </p:sp>
      <p:sp>
        <p:nvSpPr>
          <p:cNvPr id="234" name="Google Shape;234;p8"/>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descr="Diagram&#10;&#10;Description automatically generated with medium confidence" id="235" name="Google Shape;235;p8"/>
          <p:cNvPicPr preferRelativeResize="0"/>
          <p:nvPr/>
        </p:nvPicPr>
        <p:blipFill rotWithShape="1">
          <a:blip r:embed="rId4">
            <a:alphaModFix/>
          </a:blip>
          <a:srcRect b="0" l="0" r="0" t="0"/>
          <a:stretch/>
        </p:blipFill>
        <p:spPr>
          <a:xfrm>
            <a:off x="750771" y="2007140"/>
            <a:ext cx="5027714" cy="3066983"/>
          </a:xfrm>
          <a:prstGeom prst="rect">
            <a:avLst/>
          </a:prstGeom>
          <a:noFill/>
          <a:ln>
            <a:noFill/>
          </a:ln>
        </p:spPr>
      </p:pic>
      <p:pic>
        <p:nvPicPr>
          <p:cNvPr descr="Chart, diagram&#10;&#10;Description automatically generated" id="236" name="Google Shape;236;p8"/>
          <p:cNvPicPr preferRelativeResize="0"/>
          <p:nvPr/>
        </p:nvPicPr>
        <p:blipFill rotWithShape="1">
          <a:blip r:embed="rId5">
            <a:alphaModFix/>
          </a:blip>
          <a:srcRect b="0" l="0" r="0" t="0"/>
          <a:stretch/>
        </p:blipFill>
        <p:spPr>
          <a:xfrm>
            <a:off x="6656937" y="1656945"/>
            <a:ext cx="4401299" cy="3311508"/>
          </a:xfrm>
          <a:prstGeom prst="rect">
            <a:avLst/>
          </a:prstGeom>
          <a:noFill/>
          <a:ln>
            <a:noFill/>
          </a:ln>
        </p:spPr>
      </p:pic>
      <p:sp>
        <p:nvSpPr>
          <p:cNvPr id="237" name="Google Shape;237;p8"/>
          <p:cNvSpPr txBox="1"/>
          <p:nvPr/>
        </p:nvSpPr>
        <p:spPr>
          <a:xfrm>
            <a:off x="1636985" y="5074123"/>
            <a:ext cx="325528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XY Scanner Concept</a:t>
            </a:r>
            <a:endParaRPr/>
          </a:p>
        </p:txBody>
      </p:sp>
      <p:sp>
        <p:nvSpPr>
          <p:cNvPr id="238" name="Google Shape;238;p8"/>
          <p:cNvSpPr txBox="1"/>
          <p:nvPr/>
        </p:nvSpPr>
        <p:spPr>
          <a:xfrm>
            <a:off x="7229943" y="4980437"/>
            <a:ext cx="325528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XY Track Concept</a:t>
            </a:r>
            <a:endParaRPr/>
          </a:p>
        </p:txBody>
      </p:sp>
      <p:pic>
        <p:nvPicPr>
          <p:cNvPr id="239" name="Google Shape;239;p8"/>
          <p:cNvPicPr preferRelativeResize="0"/>
          <p:nvPr/>
        </p:nvPicPr>
        <p:blipFill rotWithShape="1">
          <a:blip r:embed="rId6">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9"/>
          <p:cNvSpPr/>
          <p:nvPr/>
        </p:nvSpPr>
        <p:spPr>
          <a:xfrm>
            <a:off x="9121769" y="874519"/>
            <a:ext cx="2891902" cy="1973967"/>
          </a:xfrm>
          <a:prstGeom prst="rect">
            <a:avLst/>
          </a:prstGeom>
          <a:solidFill>
            <a:srgbClr val="D8D8D8"/>
          </a:solid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9"/>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246" name="Google Shape;246;p9"/>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libri"/>
              <a:buNone/>
            </a:pPr>
            <a:r>
              <a:rPr lang="en-US" sz="1600">
                <a:solidFill>
                  <a:srgbClr val="F2C413"/>
                </a:solidFill>
                <a:latin typeface="Calibri"/>
                <a:ea typeface="Calibri"/>
                <a:cs typeface="Calibri"/>
                <a:sym typeface="Calibri"/>
              </a:rPr>
              <a:t>Group 12</a:t>
            </a:r>
            <a:endParaRPr sz="1800">
              <a:solidFill>
                <a:schemeClr val="dk1"/>
              </a:solidFill>
              <a:latin typeface="Calibri"/>
              <a:ea typeface="Calibri"/>
              <a:cs typeface="Calibri"/>
              <a:sym typeface="Calibri"/>
            </a:endParaRPr>
          </a:p>
        </p:txBody>
      </p:sp>
      <p:sp>
        <p:nvSpPr>
          <p:cNvPr id="247" name="Google Shape;247;p9"/>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libri"/>
              <a:buNone/>
            </a:pPr>
            <a:r>
              <a:rPr lang="en-US" sz="1600">
                <a:solidFill>
                  <a:srgbClr val="F2C413"/>
                </a:solidFill>
              </a:rPr>
              <a:t>9</a:t>
            </a:r>
            <a:endParaRPr sz="1600">
              <a:solidFill>
                <a:srgbClr val="F2C413"/>
              </a:solidFill>
            </a:endParaRPr>
          </a:p>
        </p:txBody>
      </p:sp>
      <p:pic>
        <p:nvPicPr>
          <p:cNvPr descr="Logo&#10;&#10;Description automatically generated" id="248" name="Google Shape;248;p9"/>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249" name="Google Shape;249;p9"/>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250" name="Google Shape;250;p9"/>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Hardware Block Diagram</a:t>
            </a:r>
            <a:endParaRPr sz="1800">
              <a:solidFill>
                <a:schemeClr val="dk1"/>
              </a:solidFill>
              <a:latin typeface="Cambria"/>
              <a:ea typeface="Cambria"/>
              <a:cs typeface="Cambria"/>
              <a:sym typeface="Cambria"/>
            </a:endParaRPr>
          </a:p>
        </p:txBody>
      </p:sp>
      <p:sp>
        <p:nvSpPr>
          <p:cNvPr id="251" name="Google Shape;251;p9"/>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libri"/>
              <a:buNone/>
            </a:pPr>
            <a:r>
              <a:rPr lang="en-US" sz="1600">
                <a:solidFill>
                  <a:srgbClr val="F2C413"/>
                </a:solidFill>
                <a:latin typeface="Calibri"/>
                <a:ea typeface="Calibri"/>
                <a:cs typeface="Calibri"/>
                <a:sym typeface="Calibri"/>
              </a:rPr>
              <a:t>3D Printing by Selective Laser Sintering</a:t>
            </a:r>
            <a:endParaRPr sz="1600">
              <a:solidFill>
                <a:srgbClr val="F2C413"/>
              </a:solidFill>
              <a:latin typeface="Calibri"/>
              <a:ea typeface="Calibri"/>
              <a:cs typeface="Calibri"/>
              <a:sym typeface="Calibri"/>
            </a:endParaRPr>
          </a:p>
        </p:txBody>
      </p:sp>
      <p:sp>
        <p:nvSpPr>
          <p:cNvPr id="252" name="Google Shape;252;p9"/>
          <p:cNvSpPr/>
          <p:nvPr/>
        </p:nvSpPr>
        <p:spPr>
          <a:xfrm>
            <a:off x="163847" y="1221437"/>
            <a:ext cx="890004" cy="553453"/>
          </a:xfrm>
          <a:prstGeom prst="roundRect">
            <a:avLst>
              <a:gd fmla="val 16667" name="adj"/>
            </a:avLst>
          </a:prstGeom>
          <a:solidFill>
            <a:srgbClr val="FF0000"/>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AC-DC Converter</a:t>
            </a:r>
            <a:endParaRPr/>
          </a:p>
        </p:txBody>
      </p:sp>
      <p:sp>
        <p:nvSpPr>
          <p:cNvPr id="253" name="Google Shape;253;p9"/>
          <p:cNvSpPr/>
          <p:nvPr/>
        </p:nvSpPr>
        <p:spPr>
          <a:xfrm>
            <a:off x="1307453" y="2097827"/>
            <a:ext cx="900675" cy="553453"/>
          </a:xfrm>
          <a:prstGeom prst="roundRect">
            <a:avLst>
              <a:gd fmla="val 16667" name="adj"/>
            </a:avLst>
          </a:prstGeom>
          <a:solidFill>
            <a:srgbClr val="FF0000"/>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9 Volt Regulators</a:t>
            </a:r>
            <a:endParaRPr/>
          </a:p>
        </p:txBody>
      </p:sp>
      <p:sp>
        <p:nvSpPr>
          <p:cNvPr id="254" name="Google Shape;254;p9"/>
          <p:cNvSpPr/>
          <p:nvPr/>
        </p:nvSpPr>
        <p:spPr>
          <a:xfrm>
            <a:off x="1307454" y="2963733"/>
            <a:ext cx="890004" cy="553453"/>
          </a:xfrm>
          <a:prstGeom prst="roundRect">
            <a:avLst>
              <a:gd fmla="val 16667" name="adj"/>
            </a:avLst>
          </a:prstGeom>
          <a:solidFill>
            <a:srgbClr val="FF0000"/>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6 Volt Regulator</a:t>
            </a:r>
            <a:endParaRPr/>
          </a:p>
        </p:txBody>
      </p:sp>
      <p:sp>
        <p:nvSpPr>
          <p:cNvPr id="255" name="Google Shape;255;p9"/>
          <p:cNvSpPr/>
          <p:nvPr/>
        </p:nvSpPr>
        <p:spPr>
          <a:xfrm>
            <a:off x="1307454" y="3833185"/>
            <a:ext cx="890004" cy="553453"/>
          </a:xfrm>
          <a:prstGeom prst="roundRect">
            <a:avLst>
              <a:gd fmla="val 16667" name="adj"/>
            </a:avLst>
          </a:prstGeom>
          <a:solidFill>
            <a:srgbClr val="FF0000"/>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5 Volt Regulator</a:t>
            </a:r>
            <a:endParaRPr/>
          </a:p>
        </p:txBody>
      </p:sp>
      <p:sp>
        <p:nvSpPr>
          <p:cNvPr id="256" name="Google Shape;256;p9"/>
          <p:cNvSpPr/>
          <p:nvPr/>
        </p:nvSpPr>
        <p:spPr>
          <a:xfrm>
            <a:off x="3837929" y="2104941"/>
            <a:ext cx="890004" cy="553453"/>
          </a:xfrm>
          <a:prstGeom prst="roundRect">
            <a:avLst>
              <a:gd fmla="val 16667" name="adj"/>
            </a:avLst>
          </a:prstGeom>
          <a:solidFill>
            <a:srgbClr val="00FF00"/>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Stepper Motor Drivers</a:t>
            </a:r>
            <a:endParaRPr/>
          </a:p>
        </p:txBody>
      </p:sp>
      <p:sp>
        <p:nvSpPr>
          <p:cNvPr id="257" name="Google Shape;257;p9"/>
          <p:cNvSpPr/>
          <p:nvPr/>
        </p:nvSpPr>
        <p:spPr>
          <a:xfrm>
            <a:off x="3814720" y="3833185"/>
            <a:ext cx="890004" cy="553453"/>
          </a:xfrm>
          <a:prstGeom prst="roundRect">
            <a:avLst>
              <a:gd fmla="val 16667" name="adj"/>
            </a:avLst>
          </a:prstGeom>
          <a:solidFill>
            <a:srgbClr val="00FF00"/>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Laser Driver</a:t>
            </a:r>
            <a:endParaRPr/>
          </a:p>
        </p:txBody>
      </p:sp>
      <p:sp>
        <p:nvSpPr>
          <p:cNvPr id="258" name="Google Shape;258;p9"/>
          <p:cNvSpPr/>
          <p:nvPr/>
        </p:nvSpPr>
        <p:spPr>
          <a:xfrm>
            <a:off x="2501842" y="4702637"/>
            <a:ext cx="890004" cy="553453"/>
          </a:xfrm>
          <a:prstGeom prst="roundRect">
            <a:avLst>
              <a:gd fmla="val 16667" name="adj"/>
            </a:avLst>
          </a:prstGeom>
          <a:solidFill>
            <a:srgbClr val="00FF00"/>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MCU</a:t>
            </a:r>
            <a:endParaRPr/>
          </a:p>
        </p:txBody>
      </p:sp>
      <p:sp>
        <p:nvSpPr>
          <p:cNvPr id="259" name="Google Shape;259;p9"/>
          <p:cNvSpPr/>
          <p:nvPr/>
        </p:nvSpPr>
        <p:spPr>
          <a:xfrm>
            <a:off x="6774726" y="1221437"/>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X-Axis Motor</a:t>
            </a:r>
            <a:endParaRPr/>
          </a:p>
        </p:txBody>
      </p:sp>
      <p:sp>
        <p:nvSpPr>
          <p:cNvPr id="260" name="Google Shape;260;p9"/>
          <p:cNvSpPr/>
          <p:nvPr/>
        </p:nvSpPr>
        <p:spPr>
          <a:xfrm>
            <a:off x="6774726" y="2097279"/>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Y-Axis Motor</a:t>
            </a:r>
            <a:endParaRPr/>
          </a:p>
        </p:txBody>
      </p:sp>
      <p:sp>
        <p:nvSpPr>
          <p:cNvPr id="261" name="Google Shape;261;p9"/>
          <p:cNvSpPr/>
          <p:nvPr/>
        </p:nvSpPr>
        <p:spPr>
          <a:xfrm>
            <a:off x="6774726" y="2961715"/>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Sweeper Motor</a:t>
            </a:r>
            <a:endParaRPr/>
          </a:p>
        </p:txBody>
      </p:sp>
      <p:sp>
        <p:nvSpPr>
          <p:cNvPr id="262" name="Google Shape;262;p9"/>
          <p:cNvSpPr/>
          <p:nvPr/>
        </p:nvSpPr>
        <p:spPr>
          <a:xfrm>
            <a:off x="6774726" y="3831167"/>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Build Reservoir Motor</a:t>
            </a:r>
            <a:endParaRPr/>
          </a:p>
        </p:txBody>
      </p:sp>
      <p:sp>
        <p:nvSpPr>
          <p:cNvPr id="263" name="Google Shape;263;p9"/>
          <p:cNvSpPr/>
          <p:nvPr/>
        </p:nvSpPr>
        <p:spPr>
          <a:xfrm>
            <a:off x="6774726" y="4700619"/>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Powder Reservoir Motor</a:t>
            </a:r>
            <a:endParaRPr/>
          </a:p>
        </p:txBody>
      </p:sp>
      <p:sp>
        <p:nvSpPr>
          <p:cNvPr id="264" name="Google Shape;264;p9"/>
          <p:cNvSpPr/>
          <p:nvPr/>
        </p:nvSpPr>
        <p:spPr>
          <a:xfrm>
            <a:off x="5092872" y="3834655"/>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Laser Module</a:t>
            </a:r>
            <a:endParaRPr/>
          </a:p>
        </p:txBody>
      </p:sp>
      <p:sp>
        <p:nvSpPr>
          <p:cNvPr id="265" name="Google Shape;265;p9"/>
          <p:cNvSpPr/>
          <p:nvPr/>
        </p:nvSpPr>
        <p:spPr>
          <a:xfrm>
            <a:off x="2501842" y="5662109"/>
            <a:ext cx="890004" cy="553453"/>
          </a:xfrm>
          <a:prstGeom prst="roundRect">
            <a:avLst>
              <a:gd fmla="val 16667" name="adj"/>
            </a:avLst>
          </a:prstGeom>
          <a:solidFill>
            <a:srgbClr val="D8D8D8"/>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Computer</a:t>
            </a:r>
            <a:endParaRPr/>
          </a:p>
        </p:txBody>
      </p:sp>
      <p:cxnSp>
        <p:nvCxnSpPr>
          <p:cNvPr id="266" name="Google Shape;266;p9"/>
          <p:cNvCxnSpPr>
            <a:stCxn id="258" idx="2"/>
            <a:endCxn id="265" idx="0"/>
          </p:cNvCxnSpPr>
          <p:nvPr/>
        </p:nvCxnSpPr>
        <p:spPr>
          <a:xfrm>
            <a:off x="2946844" y="5256090"/>
            <a:ext cx="0" cy="405900"/>
          </a:xfrm>
          <a:prstGeom prst="straightConnector1">
            <a:avLst/>
          </a:prstGeom>
          <a:noFill/>
          <a:ln cap="flat" cmpd="sng" w="19050">
            <a:solidFill>
              <a:schemeClr val="accent1"/>
            </a:solidFill>
            <a:prstDash val="solid"/>
            <a:miter lim="800000"/>
            <a:headEnd len="med" w="med" type="triangle"/>
            <a:tailEnd len="med" w="med" type="triangle"/>
          </a:ln>
        </p:spPr>
      </p:cxnSp>
      <p:cxnSp>
        <p:nvCxnSpPr>
          <p:cNvPr id="267" name="Google Shape;267;p9"/>
          <p:cNvCxnSpPr>
            <a:stCxn id="258" idx="3"/>
            <a:endCxn id="257" idx="2"/>
          </p:cNvCxnSpPr>
          <p:nvPr/>
        </p:nvCxnSpPr>
        <p:spPr>
          <a:xfrm flipH="1" rot="10800000">
            <a:off x="3391846" y="4386564"/>
            <a:ext cx="867900" cy="592800"/>
          </a:xfrm>
          <a:prstGeom prst="bentConnector2">
            <a:avLst/>
          </a:prstGeom>
          <a:noFill/>
          <a:ln cap="flat" cmpd="sng" w="19050">
            <a:solidFill>
              <a:schemeClr val="accent1"/>
            </a:solidFill>
            <a:prstDash val="solid"/>
            <a:miter lim="800000"/>
            <a:headEnd len="sm" w="sm" type="none"/>
            <a:tailEnd len="med" w="med" type="triangle"/>
          </a:ln>
        </p:spPr>
      </p:cxnSp>
      <p:cxnSp>
        <p:nvCxnSpPr>
          <p:cNvPr id="268" name="Google Shape;268;p9"/>
          <p:cNvCxnSpPr>
            <a:stCxn id="258" idx="0"/>
            <a:endCxn id="256" idx="2"/>
          </p:cNvCxnSpPr>
          <p:nvPr/>
        </p:nvCxnSpPr>
        <p:spPr>
          <a:xfrm rot="-5400000">
            <a:off x="2592844" y="3012437"/>
            <a:ext cx="2044200" cy="1336200"/>
          </a:xfrm>
          <a:prstGeom prst="bentConnector3">
            <a:avLst>
              <a:gd fmla="val 50001" name="adj1"/>
            </a:avLst>
          </a:prstGeom>
          <a:noFill/>
          <a:ln cap="flat" cmpd="sng" w="19050">
            <a:solidFill>
              <a:schemeClr val="accent1"/>
            </a:solidFill>
            <a:prstDash val="solid"/>
            <a:miter lim="800000"/>
            <a:headEnd len="sm" w="sm" type="none"/>
            <a:tailEnd len="med" w="med" type="triangle"/>
          </a:ln>
        </p:spPr>
      </p:cxnSp>
      <p:cxnSp>
        <p:nvCxnSpPr>
          <p:cNvPr id="269" name="Google Shape;269;p9"/>
          <p:cNvCxnSpPr/>
          <p:nvPr/>
        </p:nvCxnSpPr>
        <p:spPr>
          <a:xfrm>
            <a:off x="2197458" y="3170974"/>
            <a:ext cx="1606200" cy="797100"/>
          </a:xfrm>
          <a:prstGeom prst="bentConnector3">
            <a:avLst>
              <a:gd fmla="val 30390" name="adj1"/>
            </a:avLst>
          </a:prstGeom>
          <a:noFill/>
          <a:ln cap="flat" cmpd="sng" w="19050">
            <a:solidFill>
              <a:schemeClr val="accent2"/>
            </a:solidFill>
            <a:prstDash val="solid"/>
            <a:miter lim="800000"/>
            <a:headEnd len="sm" w="sm" type="none"/>
            <a:tailEnd len="med" w="med" type="triangle"/>
          </a:ln>
        </p:spPr>
      </p:cxnSp>
      <p:cxnSp>
        <p:nvCxnSpPr>
          <p:cNvPr id="270" name="Google Shape;270;p9"/>
          <p:cNvCxnSpPr>
            <a:stCxn id="255" idx="3"/>
          </p:cNvCxnSpPr>
          <p:nvPr/>
        </p:nvCxnSpPr>
        <p:spPr>
          <a:xfrm>
            <a:off x="2197458" y="4109912"/>
            <a:ext cx="1606200" cy="140700"/>
          </a:xfrm>
          <a:prstGeom prst="bentConnector3">
            <a:avLst>
              <a:gd fmla="val 29757" name="adj1"/>
            </a:avLst>
          </a:prstGeom>
          <a:noFill/>
          <a:ln cap="flat" cmpd="sng" w="19050">
            <a:solidFill>
              <a:schemeClr val="accent2"/>
            </a:solidFill>
            <a:prstDash val="solid"/>
            <a:miter lim="800000"/>
            <a:headEnd len="sm" w="sm" type="none"/>
            <a:tailEnd len="med" w="med" type="triangle"/>
          </a:ln>
        </p:spPr>
      </p:cxnSp>
      <p:cxnSp>
        <p:nvCxnSpPr>
          <p:cNvPr id="271" name="Google Shape;271;p9"/>
          <p:cNvCxnSpPr>
            <a:stCxn id="255" idx="2"/>
            <a:endCxn id="258" idx="1"/>
          </p:cNvCxnSpPr>
          <p:nvPr/>
        </p:nvCxnSpPr>
        <p:spPr>
          <a:xfrm flipH="1" rot="-5400000">
            <a:off x="1830756" y="4308338"/>
            <a:ext cx="592800" cy="749400"/>
          </a:xfrm>
          <a:prstGeom prst="bentConnector2">
            <a:avLst/>
          </a:prstGeom>
          <a:noFill/>
          <a:ln cap="flat" cmpd="sng" w="19050">
            <a:solidFill>
              <a:schemeClr val="accent2"/>
            </a:solidFill>
            <a:prstDash val="solid"/>
            <a:miter lim="800000"/>
            <a:headEnd len="sm" w="sm" type="none"/>
            <a:tailEnd len="med" w="med" type="triangle"/>
          </a:ln>
        </p:spPr>
      </p:cxnSp>
      <p:cxnSp>
        <p:nvCxnSpPr>
          <p:cNvPr id="272" name="Google Shape;272;p9"/>
          <p:cNvCxnSpPr>
            <a:stCxn id="253" idx="3"/>
            <a:endCxn id="256" idx="1"/>
          </p:cNvCxnSpPr>
          <p:nvPr/>
        </p:nvCxnSpPr>
        <p:spPr>
          <a:xfrm>
            <a:off x="2208128" y="2374554"/>
            <a:ext cx="1629900" cy="72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273" name="Google Shape;273;p9"/>
          <p:cNvCxnSpPr>
            <a:stCxn id="257" idx="3"/>
            <a:endCxn id="264" idx="1"/>
          </p:cNvCxnSpPr>
          <p:nvPr/>
        </p:nvCxnSpPr>
        <p:spPr>
          <a:xfrm>
            <a:off x="4704724" y="4109912"/>
            <a:ext cx="388200" cy="15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274" name="Google Shape;274;p9"/>
          <p:cNvCxnSpPr>
            <a:stCxn id="256" idx="3"/>
            <a:endCxn id="260" idx="1"/>
          </p:cNvCxnSpPr>
          <p:nvPr/>
        </p:nvCxnSpPr>
        <p:spPr>
          <a:xfrm flipH="1" rot="10800000">
            <a:off x="4727933" y="2373868"/>
            <a:ext cx="2046900" cy="7800"/>
          </a:xfrm>
          <a:prstGeom prst="straightConnector1">
            <a:avLst/>
          </a:prstGeom>
          <a:noFill/>
          <a:ln cap="flat" cmpd="sng" w="19050">
            <a:solidFill>
              <a:schemeClr val="accent1"/>
            </a:solidFill>
            <a:prstDash val="solid"/>
            <a:miter lim="800000"/>
            <a:headEnd len="sm" w="sm" type="none"/>
            <a:tailEnd len="med" w="med" type="triangle"/>
          </a:ln>
        </p:spPr>
      </p:cxnSp>
      <p:cxnSp>
        <p:nvCxnSpPr>
          <p:cNvPr id="275" name="Google Shape;275;p9"/>
          <p:cNvCxnSpPr>
            <a:stCxn id="252" idx="2"/>
            <a:endCxn id="255" idx="1"/>
          </p:cNvCxnSpPr>
          <p:nvPr/>
        </p:nvCxnSpPr>
        <p:spPr>
          <a:xfrm flipH="1" rot="-5400000">
            <a:off x="-209251" y="2592990"/>
            <a:ext cx="2334900" cy="698700"/>
          </a:xfrm>
          <a:prstGeom prst="bentConnector2">
            <a:avLst/>
          </a:prstGeom>
          <a:noFill/>
          <a:ln cap="flat" cmpd="sng" w="19050">
            <a:solidFill>
              <a:schemeClr val="accent2"/>
            </a:solidFill>
            <a:prstDash val="solid"/>
            <a:miter lim="800000"/>
            <a:headEnd len="sm" w="sm" type="none"/>
            <a:tailEnd len="med" w="med" type="triangle"/>
          </a:ln>
        </p:spPr>
      </p:cxnSp>
      <p:cxnSp>
        <p:nvCxnSpPr>
          <p:cNvPr id="276" name="Google Shape;276;p9"/>
          <p:cNvCxnSpPr>
            <a:endCxn id="254" idx="1"/>
          </p:cNvCxnSpPr>
          <p:nvPr/>
        </p:nvCxnSpPr>
        <p:spPr>
          <a:xfrm flipH="1" rot="10800000">
            <a:off x="608754" y="3240460"/>
            <a:ext cx="698700" cy="105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277" name="Google Shape;277;p9"/>
          <p:cNvCxnSpPr>
            <a:endCxn id="253" idx="1"/>
          </p:cNvCxnSpPr>
          <p:nvPr/>
        </p:nvCxnSpPr>
        <p:spPr>
          <a:xfrm>
            <a:off x="608753" y="2374554"/>
            <a:ext cx="698700" cy="0"/>
          </a:xfrm>
          <a:prstGeom prst="straightConnector1">
            <a:avLst/>
          </a:prstGeom>
          <a:noFill/>
          <a:ln cap="flat" cmpd="sng" w="19050">
            <a:solidFill>
              <a:schemeClr val="accent2"/>
            </a:solidFill>
            <a:prstDash val="solid"/>
            <a:miter lim="800000"/>
            <a:headEnd len="sm" w="sm" type="none"/>
            <a:tailEnd len="med" w="med" type="triangle"/>
          </a:ln>
        </p:spPr>
      </p:cxnSp>
      <p:sp>
        <p:nvSpPr>
          <p:cNvPr id="278" name="Google Shape;278;p9"/>
          <p:cNvSpPr txBox="1"/>
          <p:nvPr/>
        </p:nvSpPr>
        <p:spPr>
          <a:xfrm>
            <a:off x="94703" y="3050554"/>
            <a:ext cx="616658"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alibri"/>
                <a:ea typeface="Calibri"/>
                <a:cs typeface="Calibri"/>
                <a:sym typeface="Calibri"/>
              </a:rPr>
              <a:t>12 V</a:t>
            </a:r>
            <a:endParaRPr/>
          </a:p>
        </p:txBody>
      </p:sp>
      <p:sp>
        <p:nvSpPr>
          <p:cNvPr id="279" name="Google Shape;279;p9"/>
          <p:cNvSpPr txBox="1"/>
          <p:nvPr/>
        </p:nvSpPr>
        <p:spPr>
          <a:xfrm>
            <a:off x="1889129" y="5032028"/>
            <a:ext cx="616658"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alibri"/>
                <a:ea typeface="Calibri"/>
                <a:cs typeface="Calibri"/>
                <a:sym typeface="Calibri"/>
              </a:rPr>
              <a:t>5 V</a:t>
            </a:r>
            <a:endParaRPr/>
          </a:p>
        </p:txBody>
      </p:sp>
      <p:sp>
        <p:nvSpPr>
          <p:cNvPr id="280" name="Google Shape;280;p9"/>
          <p:cNvSpPr txBox="1"/>
          <p:nvPr/>
        </p:nvSpPr>
        <p:spPr>
          <a:xfrm>
            <a:off x="2270089" y="4161721"/>
            <a:ext cx="616658"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alibri"/>
                <a:ea typeface="Calibri"/>
                <a:cs typeface="Calibri"/>
                <a:sym typeface="Calibri"/>
              </a:rPr>
              <a:t>5 V</a:t>
            </a:r>
            <a:endParaRPr/>
          </a:p>
        </p:txBody>
      </p:sp>
      <p:sp>
        <p:nvSpPr>
          <p:cNvPr id="281" name="Google Shape;281;p9"/>
          <p:cNvSpPr txBox="1"/>
          <p:nvPr/>
        </p:nvSpPr>
        <p:spPr>
          <a:xfrm>
            <a:off x="2315607" y="2897382"/>
            <a:ext cx="616658"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alibri"/>
                <a:ea typeface="Calibri"/>
                <a:cs typeface="Calibri"/>
                <a:sym typeface="Calibri"/>
              </a:rPr>
              <a:t>6 V</a:t>
            </a:r>
            <a:endParaRPr/>
          </a:p>
        </p:txBody>
      </p:sp>
      <p:sp>
        <p:nvSpPr>
          <p:cNvPr id="282" name="Google Shape;282;p9"/>
          <p:cNvSpPr txBox="1"/>
          <p:nvPr/>
        </p:nvSpPr>
        <p:spPr>
          <a:xfrm>
            <a:off x="2977803" y="2095809"/>
            <a:ext cx="616658"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alibri"/>
                <a:ea typeface="Calibri"/>
                <a:cs typeface="Calibri"/>
                <a:sym typeface="Calibri"/>
              </a:rPr>
              <a:t>9 V</a:t>
            </a:r>
            <a:endParaRPr/>
          </a:p>
        </p:txBody>
      </p:sp>
      <p:cxnSp>
        <p:nvCxnSpPr>
          <p:cNvPr id="283" name="Google Shape;283;p9"/>
          <p:cNvCxnSpPr/>
          <p:nvPr/>
        </p:nvCxnSpPr>
        <p:spPr>
          <a:xfrm>
            <a:off x="6291754" y="1475836"/>
            <a:ext cx="0" cy="3504998"/>
          </a:xfrm>
          <a:prstGeom prst="straightConnector1">
            <a:avLst/>
          </a:prstGeom>
          <a:noFill/>
          <a:ln cap="flat" cmpd="sng" w="19050">
            <a:solidFill>
              <a:schemeClr val="accent1"/>
            </a:solidFill>
            <a:prstDash val="solid"/>
            <a:miter lim="800000"/>
            <a:headEnd len="sm" w="sm" type="none"/>
            <a:tailEnd len="sm" w="sm" type="none"/>
          </a:ln>
        </p:spPr>
      </p:cxnSp>
      <p:cxnSp>
        <p:nvCxnSpPr>
          <p:cNvPr id="284" name="Google Shape;284;p9"/>
          <p:cNvCxnSpPr/>
          <p:nvPr/>
        </p:nvCxnSpPr>
        <p:spPr>
          <a:xfrm>
            <a:off x="6291754" y="1496694"/>
            <a:ext cx="482972" cy="1"/>
          </a:xfrm>
          <a:prstGeom prst="straightConnector1">
            <a:avLst/>
          </a:prstGeom>
          <a:noFill/>
          <a:ln cap="flat" cmpd="sng" w="19050">
            <a:solidFill>
              <a:schemeClr val="accent1"/>
            </a:solidFill>
            <a:prstDash val="solid"/>
            <a:miter lim="800000"/>
            <a:headEnd len="sm" w="sm" type="none"/>
            <a:tailEnd len="med" w="med" type="triangle"/>
          </a:ln>
        </p:spPr>
      </p:cxnSp>
      <p:cxnSp>
        <p:nvCxnSpPr>
          <p:cNvPr id="285" name="Google Shape;285;p9"/>
          <p:cNvCxnSpPr/>
          <p:nvPr/>
        </p:nvCxnSpPr>
        <p:spPr>
          <a:xfrm>
            <a:off x="6291754" y="3269883"/>
            <a:ext cx="482972" cy="1"/>
          </a:xfrm>
          <a:prstGeom prst="straightConnector1">
            <a:avLst/>
          </a:prstGeom>
          <a:noFill/>
          <a:ln cap="flat" cmpd="sng" w="19050">
            <a:solidFill>
              <a:schemeClr val="accent1"/>
            </a:solidFill>
            <a:prstDash val="solid"/>
            <a:miter lim="800000"/>
            <a:headEnd len="sm" w="sm" type="none"/>
            <a:tailEnd len="med" w="med" type="triangle"/>
          </a:ln>
        </p:spPr>
      </p:cxnSp>
      <p:cxnSp>
        <p:nvCxnSpPr>
          <p:cNvPr id="286" name="Google Shape;286;p9"/>
          <p:cNvCxnSpPr/>
          <p:nvPr/>
        </p:nvCxnSpPr>
        <p:spPr>
          <a:xfrm>
            <a:off x="6306334" y="4267635"/>
            <a:ext cx="482972" cy="1"/>
          </a:xfrm>
          <a:prstGeom prst="straightConnector1">
            <a:avLst/>
          </a:prstGeom>
          <a:noFill/>
          <a:ln cap="flat" cmpd="sng" w="19050">
            <a:solidFill>
              <a:schemeClr val="accent1"/>
            </a:solidFill>
            <a:prstDash val="solid"/>
            <a:miter lim="800000"/>
            <a:headEnd len="sm" w="sm" type="none"/>
            <a:tailEnd len="med" w="med" type="triangle"/>
          </a:ln>
        </p:spPr>
      </p:cxnSp>
      <p:cxnSp>
        <p:nvCxnSpPr>
          <p:cNvPr id="287" name="Google Shape;287;p9"/>
          <p:cNvCxnSpPr/>
          <p:nvPr/>
        </p:nvCxnSpPr>
        <p:spPr>
          <a:xfrm>
            <a:off x="6289509" y="4971703"/>
            <a:ext cx="482972" cy="1"/>
          </a:xfrm>
          <a:prstGeom prst="straightConnector1">
            <a:avLst/>
          </a:prstGeom>
          <a:noFill/>
          <a:ln cap="flat" cmpd="sng" w="19050">
            <a:solidFill>
              <a:schemeClr val="accent1"/>
            </a:solidFill>
            <a:prstDash val="solid"/>
            <a:miter lim="800000"/>
            <a:headEnd len="sm" w="sm" type="none"/>
            <a:tailEnd len="med" w="med" type="triangle"/>
          </a:ln>
        </p:spPr>
      </p:cxnSp>
      <p:sp>
        <p:nvSpPr>
          <p:cNvPr id="288" name="Google Shape;288;p9"/>
          <p:cNvSpPr/>
          <p:nvPr/>
        </p:nvSpPr>
        <p:spPr>
          <a:xfrm>
            <a:off x="8147701" y="2971408"/>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Sweeper</a:t>
            </a:r>
            <a:endParaRPr/>
          </a:p>
        </p:txBody>
      </p:sp>
      <p:sp>
        <p:nvSpPr>
          <p:cNvPr id="289" name="Google Shape;289;p9"/>
          <p:cNvSpPr/>
          <p:nvPr/>
        </p:nvSpPr>
        <p:spPr>
          <a:xfrm>
            <a:off x="8147701" y="3831166"/>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Build Plate</a:t>
            </a:r>
            <a:endParaRPr/>
          </a:p>
        </p:txBody>
      </p:sp>
      <p:sp>
        <p:nvSpPr>
          <p:cNvPr id="290" name="Google Shape;290;p9"/>
          <p:cNvSpPr/>
          <p:nvPr/>
        </p:nvSpPr>
        <p:spPr>
          <a:xfrm>
            <a:off x="8147701" y="4694976"/>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Powder Plate</a:t>
            </a:r>
            <a:endParaRPr/>
          </a:p>
        </p:txBody>
      </p:sp>
      <p:cxnSp>
        <p:nvCxnSpPr>
          <p:cNvPr id="291" name="Google Shape;291;p9"/>
          <p:cNvCxnSpPr>
            <a:stCxn id="261" idx="3"/>
            <a:endCxn id="288" idx="1"/>
          </p:cNvCxnSpPr>
          <p:nvPr/>
        </p:nvCxnSpPr>
        <p:spPr>
          <a:xfrm>
            <a:off x="7664730" y="3238442"/>
            <a:ext cx="483000" cy="9600"/>
          </a:xfrm>
          <a:prstGeom prst="straightConnector1">
            <a:avLst/>
          </a:prstGeom>
          <a:noFill/>
          <a:ln cap="flat" cmpd="sng" w="9525">
            <a:solidFill>
              <a:schemeClr val="dk1"/>
            </a:solidFill>
            <a:prstDash val="solid"/>
            <a:round/>
            <a:headEnd len="sm" w="sm" type="none"/>
            <a:tailEnd len="med" w="med" type="stealth"/>
          </a:ln>
        </p:spPr>
      </p:cxnSp>
      <p:cxnSp>
        <p:nvCxnSpPr>
          <p:cNvPr id="292" name="Google Shape;292;p9"/>
          <p:cNvCxnSpPr>
            <a:stCxn id="262" idx="3"/>
            <a:endCxn id="289" idx="1"/>
          </p:cNvCxnSpPr>
          <p:nvPr/>
        </p:nvCxnSpPr>
        <p:spPr>
          <a:xfrm>
            <a:off x="7664730" y="4107894"/>
            <a:ext cx="483000" cy="0"/>
          </a:xfrm>
          <a:prstGeom prst="straightConnector1">
            <a:avLst/>
          </a:prstGeom>
          <a:noFill/>
          <a:ln cap="flat" cmpd="sng" w="9525">
            <a:solidFill>
              <a:schemeClr val="dk1"/>
            </a:solidFill>
            <a:prstDash val="solid"/>
            <a:round/>
            <a:headEnd len="sm" w="sm" type="none"/>
            <a:tailEnd len="med" w="med" type="stealth"/>
          </a:ln>
        </p:spPr>
      </p:cxnSp>
      <p:cxnSp>
        <p:nvCxnSpPr>
          <p:cNvPr id="293" name="Google Shape;293;p9"/>
          <p:cNvCxnSpPr>
            <a:stCxn id="263" idx="3"/>
            <a:endCxn id="290" idx="1"/>
          </p:cNvCxnSpPr>
          <p:nvPr/>
        </p:nvCxnSpPr>
        <p:spPr>
          <a:xfrm flipH="1" rot="10800000">
            <a:off x="7664730" y="4971646"/>
            <a:ext cx="483000" cy="5700"/>
          </a:xfrm>
          <a:prstGeom prst="straightConnector1">
            <a:avLst/>
          </a:prstGeom>
          <a:noFill/>
          <a:ln cap="flat" cmpd="sng" w="9525">
            <a:solidFill>
              <a:schemeClr val="dk1"/>
            </a:solidFill>
            <a:prstDash val="solid"/>
            <a:round/>
            <a:headEnd len="sm" w="sm" type="none"/>
            <a:tailEnd len="med" w="med" type="stealth"/>
          </a:ln>
        </p:spPr>
      </p:cxnSp>
      <p:sp>
        <p:nvSpPr>
          <p:cNvPr id="294" name="Google Shape;294;p9"/>
          <p:cNvSpPr/>
          <p:nvPr/>
        </p:nvSpPr>
        <p:spPr>
          <a:xfrm>
            <a:off x="9658915" y="3835890"/>
            <a:ext cx="890004" cy="553453"/>
          </a:xfrm>
          <a:prstGeom prst="roundRect">
            <a:avLst>
              <a:gd fmla="val 16667" name="adj"/>
            </a:avLst>
          </a:prstGeom>
          <a:solidFill>
            <a:srgbClr val="D8D8D8"/>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Powder</a:t>
            </a:r>
            <a:endParaRPr/>
          </a:p>
        </p:txBody>
      </p:sp>
      <p:cxnSp>
        <p:nvCxnSpPr>
          <p:cNvPr id="295" name="Google Shape;295;p9"/>
          <p:cNvCxnSpPr>
            <a:stCxn id="264" idx="2"/>
            <a:endCxn id="294" idx="2"/>
          </p:cNvCxnSpPr>
          <p:nvPr/>
        </p:nvCxnSpPr>
        <p:spPr>
          <a:xfrm flipH="1" rot="-5400000">
            <a:off x="7820274" y="2105708"/>
            <a:ext cx="1200" cy="4566000"/>
          </a:xfrm>
          <a:prstGeom prst="bentConnector3">
            <a:avLst>
              <a:gd fmla="val 110592833" name="adj1"/>
            </a:avLst>
          </a:prstGeom>
          <a:noFill/>
          <a:ln cap="flat" cmpd="sng" w="19050">
            <a:solidFill>
              <a:srgbClr val="7030A0"/>
            </a:solidFill>
            <a:prstDash val="solid"/>
            <a:miter lim="800000"/>
            <a:headEnd len="sm" w="sm" type="none"/>
            <a:tailEnd len="med" w="med" type="triangle"/>
          </a:ln>
        </p:spPr>
      </p:cxnSp>
      <p:cxnSp>
        <p:nvCxnSpPr>
          <p:cNvPr id="296" name="Google Shape;296;p9"/>
          <p:cNvCxnSpPr>
            <a:stCxn id="289" idx="3"/>
            <a:endCxn id="294" idx="1"/>
          </p:cNvCxnSpPr>
          <p:nvPr/>
        </p:nvCxnSpPr>
        <p:spPr>
          <a:xfrm>
            <a:off x="9037705" y="4107893"/>
            <a:ext cx="621300" cy="4800"/>
          </a:xfrm>
          <a:prstGeom prst="straightConnector1">
            <a:avLst/>
          </a:prstGeom>
          <a:noFill/>
          <a:ln cap="flat" cmpd="sng" w="9525">
            <a:solidFill>
              <a:schemeClr val="dk1"/>
            </a:solidFill>
            <a:prstDash val="solid"/>
            <a:round/>
            <a:headEnd len="sm" w="sm" type="none"/>
            <a:tailEnd len="med" w="med" type="stealth"/>
          </a:ln>
        </p:spPr>
      </p:cxnSp>
      <p:cxnSp>
        <p:nvCxnSpPr>
          <p:cNvPr id="297" name="Google Shape;297;p9"/>
          <p:cNvCxnSpPr/>
          <p:nvPr/>
        </p:nvCxnSpPr>
        <p:spPr>
          <a:xfrm flipH="1" rot="-5400000">
            <a:off x="8158458" y="4103584"/>
            <a:ext cx="1723500" cy="12600"/>
          </a:xfrm>
          <a:prstGeom prst="bentConnector3">
            <a:avLst>
              <a:gd fmla="val 0" name="adj1"/>
            </a:avLst>
          </a:prstGeom>
          <a:noFill/>
          <a:ln cap="flat" cmpd="sng" w="9525">
            <a:solidFill>
              <a:schemeClr val="dk1"/>
            </a:solidFill>
            <a:prstDash val="solid"/>
            <a:miter lim="800000"/>
            <a:headEnd len="sm" w="sm" type="none"/>
            <a:tailEnd len="sm" w="sm" type="none"/>
          </a:ln>
        </p:spPr>
      </p:cxnSp>
      <p:sp>
        <p:nvSpPr>
          <p:cNvPr id="298" name="Google Shape;298;p9"/>
          <p:cNvSpPr/>
          <p:nvPr/>
        </p:nvSpPr>
        <p:spPr>
          <a:xfrm>
            <a:off x="5094449" y="2579629"/>
            <a:ext cx="890004" cy="553453"/>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XY Track</a:t>
            </a:r>
            <a:endParaRPr/>
          </a:p>
        </p:txBody>
      </p:sp>
      <p:cxnSp>
        <p:nvCxnSpPr>
          <p:cNvPr id="299" name="Google Shape;299;p9"/>
          <p:cNvCxnSpPr>
            <a:stCxn id="259" idx="2"/>
            <a:endCxn id="298" idx="0"/>
          </p:cNvCxnSpPr>
          <p:nvPr/>
        </p:nvCxnSpPr>
        <p:spPr>
          <a:xfrm rot="5400000">
            <a:off x="5977278" y="1337040"/>
            <a:ext cx="804600" cy="1680300"/>
          </a:xfrm>
          <a:prstGeom prst="bentConnector3">
            <a:avLst>
              <a:gd fmla="val 18440" name="adj1"/>
            </a:avLst>
          </a:prstGeom>
          <a:noFill/>
          <a:ln cap="flat" cmpd="sng" w="9525">
            <a:solidFill>
              <a:schemeClr val="dk1"/>
            </a:solidFill>
            <a:prstDash val="solid"/>
            <a:round/>
            <a:headEnd len="sm" w="sm" type="none"/>
            <a:tailEnd len="med" w="med" type="stealth"/>
          </a:ln>
        </p:spPr>
      </p:cxnSp>
      <p:cxnSp>
        <p:nvCxnSpPr>
          <p:cNvPr id="300" name="Google Shape;300;p9"/>
          <p:cNvCxnSpPr>
            <a:stCxn id="260" idx="2"/>
            <a:endCxn id="298" idx="3"/>
          </p:cNvCxnSpPr>
          <p:nvPr/>
        </p:nvCxnSpPr>
        <p:spPr>
          <a:xfrm rot="5400000">
            <a:off x="6499278" y="2135782"/>
            <a:ext cx="205500" cy="1235400"/>
          </a:xfrm>
          <a:prstGeom prst="bentConnector2">
            <a:avLst/>
          </a:prstGeom>
          <a:noFill/>
          <a:ln cap="flat" cmpd="sng" w="9525">
            <a:solidFill>
              <a:schemeClr val="dk1"/>
            </a:solidFill>
            <a:prstDash val="solid"/>
            <a:round/>
            <a:headEnd len="sm" w="sm" type="none"/>
            <a:tailEnd len="med" w="med" type="stealth"/>
          </a:ln>
        </p:spPr>
      </p:cxnSp>
      <p:cxnSp>
        <p:nvCxnSpPr>
          <p:cNvPr id="301" name="Google Shape;301;p9"/>
          <p:cNvCxnSpPr>
            <a:stCxn id="298" idx="2"/>
            <a:endCxn id="264" idx="0"/>
          </p:cNvCxnSpPr>
          <p:nvPr/>
        </p:nvCxnSpPr>
        <p:spPr>
          <a:xfrm flipH="1">
            <a:off x="5537951" y="3133082"/>
            <a:ext cx="1500" cy="701700"/>
          </a:xfrm>
          <a:prstGeom prst="straightConnector1">
            <a:avLst/>
          </a:prstGeom>
          <a:noFill/>
          <a:ln cap="flat" cmpd="sng" w="9525">
            <a:solidFill>
              <a:schemeClr val="dk1"/>
            </a:solidFill>
            <a:prstDash val="solid"/>
            <a:round/>
            <a:headEnd len="sm" w="sm" type="none"/>
            <a:tailEnd len="med" w="med" type="stealth"/>
          </a:ln>
        </p:spPr>
      </p:cxnSp>
      <p:cxnSp>
        <p:nvCxnSpPr>
          <p:cNvPr id="302" name="Google Shape;302;p9"/>
          <p:cNvCxnSpPr/>
          <p:nvPr/>
        </p:nvCxnSpPr>
        <p:spPr>
          <a:xfrm>
            <a:off x="9287556" y="1050494"/>
            <a:ext cx="1341107" cy="2"/>
          </a:xfrm>
          <a:prstGeom prst="straightConnector1">
            <a:avLst/>
          </a:prstGeom>
          <a:noFill/>
          <a:ln cap="flat" cmpd="sng" w="25400">
            <a:solidFill>
              <a:schemeClr val="accent2"/>
            </a:solidFill>
            <a:prstDash val="solid"/>
            <a:miter lim="800000"/>
            <a:headEnd len="sm" w="sm" type="none"/>
            <a:tailEnd len="med" w="med" type="triangle"/>
          </a:ln>
          <a:effectLst>
            <a:outerShdw blurRad="50800" rotWithShape="0" algn="tl" dir="2700000" dist="38100">
              <a:srgbClr val="000000">
                <a:alpha val="40000"/>
              </a:srgbClr>
            </a:outerShdw>
          </a:effectLst>
        </p:spPr>
      </p:cxnSp>
      <p:sp>
        <p:nvSpPr>
          <p:cNvPr id="303" name="Google Shape;303;p9"/>
          <p:cNvSpPr txBox="1"/>
          <p:nvPr/>
        </p:nvSpPr>
        <p:spPr>
          <a:xfrm>
            <a:off x="10357045" y="911993"/>
            <a:ext cx="189759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Power</a:t>
            </a:r>
            <a:endParaRPr/>
          </a:p>
        </p:txBody>
      </p:sp>
      <p:cxnSp>
        <p:nvCxnSpPr>
          <p:cNvPr id="304" name="Google Shape;304;p9"/>
          <p:cNvCxnSpPr/>
          <p:nvPr/>
        </p:nvCxnSpPr>
        <p:spPr>
          <a:xfrm>
            <a:off x="9282803" y="1366876"/>
            <a:ext cx="1347539" cy="2"/>
          </a:xfrm>
          <a:prstGeom prst="straightConnector1">
            <a:avLst/>
          </a:prstGeom>
          <a:noFill/>
          <a:ln cap="flat" cmpd="sng" w="25400">
            <a:solidFill>
              <a:schemeClr val="accent1"/>
            </a:solidFill>
            <a:prstDash val="solid"/>
            <a:miter lim="800000"/>
            <a:headEnd len="sm" w="sm" type="none"/>
            <a:tailEnd len="med" w="med" type="triangle"/>
          </a:ln>
          <a:effectLst>
            <a:outerShdw blurRad="50800" rotWithShape="0" algn="tl" dir="2700000" dist="38100">
              <a:srgbClr val="000000">
                <a:alpha val="40000"/>
              </a:srgbClr>
            </a:outerShdw>
          </a:effectLst>
        </p:spPr>
      </p:cxnSp>
      <p:sp>
        <p:nvSpPr>
          <p:cNvPr id="305" name="Google Shape;305;p9"/>
          <p:cNvSpPr txBox="1"/>
          <p:nvPr/>
        </p:nvSpPr>
        <p:spPr>
          <a:xfrm>
            <a:off x="10357045" y="1230719"/>
            <a:ext cx="189759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Signal</a:t>
            </a:r>
            <a:endParaRPr/>
          </a:p>
        </p:txBody>
      </p:sp>
      <p:cxnSp>
        <p:nvCxnSpPr>
          <p:cNvPr id="306" name="Google Shape;306;p9"/>
          <p:cNvCxnSpPr/>
          <p:nvPr/>
        </p:nvCxnSpPr>
        <p:spPr>
          <a:xfrm>
            <a:off x="9282803" y="1682562"/>
            <a:ext cx="1347539" cy="2"/>
          </a:xfrm>
          <a:prstGeom prst="straightConnector1">
            <a:avLst/>
          </a:prstGeom>
          <a:noFill/>
          <a:ln cap="flat" cmpd="sng" w="25400">
            <a:solidFill>
              <a:srgbClr val="7030A0"/>
            </a:solidFill>
            <a:prstDash val="solid"/>
            <a:miter lim="800000"/>
            <a:headEnd len="sm" w="sm" type="none"/>
            <a:tailEnd len="med" w="med" type="triangle"/>
          </a:ln>
          <a:effectLst>
            <a:outerShdw blurRad="50800" rotWithShape="0" algn="tl" dir="2700000" dist="38100">
              <a:srgbClr val="000000">
                <a:alpha val="40000"/>
              </a:srgbClr>
            </a:outerShdw>
          </a:effectLst>
        </p:spPr>
      </p:cxnSp>
      <p:sp>
        <p:nvSpPr>
          <p:cNvPr id="307" name="Google Shape;307;p9"/>
          <p:cNvSpPr txBox="1"/>
          <p:nvPr/>
        </p:nvSpPr>
        <p:spPr>
          <a:xfrm>
            <a:off x="10357045" y="1549445"/>
            <a:ext cx="189759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Light</a:t>
            </a:r>
            <a:endParaRPr/>
          </a:p>
        </p:txBody>
      </p:sp>
      <p:cxnSp>
        <p:nvCxnSpPr>
          <p:cNvPr id="308" name="Google Shape;308;p9"/>
          <p:cNvCxnSpPr/>
          <p:nvPr/>
        </p:nvCxnSpPr>
        <p:spPr>
          <a:xfrm>
            <a:off x="9282803" y="2008730"/>
            <a:ext cx="1347539" cy="2"/>
          </a:xfrm>
          <a:prstGeom prst="straightConnector1">
            <a:avLst/>
          </a:prstGeom>
          <a:noFill/>
          <a:ln cap="flat" cmpd="sng" w="9525">
            <a:solidFill>
              <a:schemeClr val="dk1"/>
            </a:solidFill>
            <a:prstDash val="solid"/>
            <a:round/>
            <a:headEnd len="sm" w="sm" type="none"/>
            <a:tailEnd len="med" w="med" type="stealth"/>
          </a:ln>
        </p:spPr>
      </p:cxnSp>
      <p:sp>
        <p:nvSpPr>
          <p:cNvPr id="309" name="Google Shape;309;p9"/>
          <p:cNvSpPr txBox="1"/>
          <p:nvPr/>
        </p:nvSpPr>
        <p:spPr>
          <a:xfrm>
            <a:off x="10357045" y="1870230"/>
            <a:ext cx="189759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Mechanical</a:t>
            </a:r>
            <a:endParaRPr/>
          </a:p>
        </p:txBody>
      </p:sp>
      <p:sp>
        <p:nvSpPr>
          <p:cNvPr id="310" name="Google Shape;310;p9"/>
          <p:cNvSpPr/>
          <p:nvPr/>
        </p:nvSpPr>
        <p:spPr>
          <a:xfrm>
            <a:off x="6230780" y="2315276"/>
            <a:ext cx="117457" cy="11745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9"/>
          <p:cNvSpPr/>
          <p:nvPr/>
        </p:nvSpPr>
        <p:spPr>
          <a:xfrm>
            <a:off x="9292835" y="2222066"/>
            <a:ext cx="752304" cy="467824"/>
          </a:xfrm>
          <a:prstGeom prst="roundRect">
            <a:avLst>
              <a:gd fmla="val 16667" name="adj"/>
            </a:avLst>
          </a:prstGeom>
          <a:solidFill>
            <a:srgbClr val="FF0000"/>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00">
                <a:solidFill>
                  <a:schemeClr val="lt1"/>
                </a:solidFill>
                <a:latin typeface="Calibri"/>
                <a:ea typeface="Calibri"/>
                <a:cs typeface="Calibri"/>
                <a:sym typeface="Calibri"/>
              </a:rPr>
              <a:t>Power</a:t>
            </a:r>
            <a:endParaRPr/>
          </a:p>
        </p:txBody>
      </p:sp>
      <p:sp>
        <p:nvSpPr>
          <p:cNvPr id="312" name="Google Shape;312;p9"/>
          <p:cNvSpPr/>
          <p:nvPr/>
        </p:nvSpPr>
        <p:spPr>
          <a:xfrm>
            <a:off x="10157115" y="2222066"/>
            <a:ext cx="784389" cy="487776"/>
          </a:xfrm>
          <a:prstGeom prst="roundRect">
            <a:avLst>
              <a:gd fmla="val 16667" name="adj"/>
            </a:avLst>
          </a:prstGeom>
          <a:solidFill>
            <a:srgbClr val="00FF00"/>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00">
                <a:solidFill>
                  <a:schemeClr val="dk1"/>
                </a:solidFill>
                <a:latin typeface="Calibri"/>
                <a:ea typeface="Calibri"/>
                <a:cs typeface="Calibri"/>
                <a:sym typeface="Calibri"/>
              </a:rPr>
              <a:t>Controller</a:t>
            </a:r>
            <a:endParaRPr/>
          </a:p>
        </p:txBody>
      </p:sp>
      <p:sp>
        <p:nvSpPr>
          <p:cNvPr id="313" name="Google Shape;313;p9"/>
          <p:cNvSpPr/>
          <p:nvPr/>
        </p:nvSpPr>
        <p:spPr>
          <a:xfrm>
            <a:off x="11059532" y="2223142"/>
            <a:ext cx="784390" cy="487776"/>
          </a:xfrm>
          <a:prstGeom prst="roundRect">
            <a:avLst>
              <a:gd fmla="val 16667" name="adj"/>
            </a:avLst>
          </a:prstGeom>
          <a:solidFill>
            <a:srgbClr val="0000FF"/>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Mechanical</a:t>
            </a:r>
            <a:endParaRPr/>
          </a:p>
        </p:txBody>
      </p:sp>
      <p:pic>
        <p:nvPicPr>
          <p:cNvPr id="314" name="Google Shape;314;p9"/>
          <p:cNvPicPr preferRelativeResize="0"/>
          <p:nvPr/>
        </p:nvPicPr>
        <p:blipFill rotWithShape="1">
          <a:blip r:embed="rId4">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2022-02-10T03:04:25Z</dcterms:created>
  <dc:creator>Michael McMahon</dc:creator>
</cp:coreProperties>
</file>